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23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4.xml" ContentType="application/vnd.openxmlformats-officedocument.presentationml.slide+xml"/>
  <Override PartName="/ppt/slides/slide2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6" r:id="rId11"/>
    <p:sldId id="266" r:id="rId12"/>
    <p:sldId id="267" r:id="rId13"/>
    <p:sldId id="268" r:id="rId14"/>
    <p:sldId id="269" r:id="rId15"/>
    <p:sldId id="271" r:id="rId16"/>
    <p:sldId id="293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7" r:id="rId30"/>
    <p:sldId id="288" r:id="rId31"/>
    <p:sldId id="289" r:id="rId32"/>
    <p:sldId id="290" r:id="rId33"/>
    <p:sldId id="270" r:id="rId34"/>
    <p:sldId id="291" r:id="rId35"/>
    <p:sldId id="285" r:id="rId3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ED97B6-FA2E-773F-D8FB-CCA1AB5A99A3}" v="569" dt="2023-02-13T16:53:23.675"/>
    <p1510:client id="{7467C5F7-BB6F-09D1-848D-0858F9327B39}" v="10" dt="2023-01-29T10:11:07.026"/>
    <p1510:client id="{763A1FED-3AD1-BFEF-7EBC-A894783B9422}" v="188" dt="2023-02-08T15:59:45.864"/>
    <p1510:client id="{AB44DB5D-D38C-44F5-5071-2E2BC1E9CCC6}" v="106" dt="2023-01-24T16:41:30.908"/>
    <p1510:client id="{C85B8984-17A3-49E2-AAAA-0634D6A00711}" v="1026" dt="2023-01-05T22:38:53.445"/>
    <p1510:client id="{DB5AE058-E2AC-617A-BBD0-2DC7B88EAFDF}" v="160" dt="2023-01-24T15:35:33.7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5" d="100"/>
          <a:sy n="65" d="100"/>
        </p:scale>
        <p:origin x="38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AD90EF-D15C-40BD-8E9A-F919E361E145}" type="doc">
      <dgm:prSet loTypeId="urn:microsoft.com/office/officeart/2005/8/layout/process1" loCatId="process" qsTypeId="urn:microsoft.com/office/officeart/2005/8/quickstyle/simple4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26A475AD-ED34-4939-9F21-964B06133A43}">
      <dgm:prSet/>
      <dgm:spPr/>
      <dgm:t>
        <a:bodyPr/>
        <a:lstStyle/>
        <a:p>
          <a:pPr rtl="0"/>
          <a:r>
            <a:rPr lang="en-US" dirty="0"/>
            <a:t>Rower </a:t>
          </a:r>
          <a:r>
            <a:rPr lang="en-US" dirty="0" err="1"/>
            <a:t>przeznaczony</a:t>
          </a:r>
          <a:r>
            <a:rPr lang="en-US" dirty="0"/>
            <a:t> </a:t>
          </a:r>
          <a:br>
            <a:rPr lang="en-US" dirty="0"/>
          </a:br>
          <a:r>
            <a:rPr lang="en-US" dirty="0"/>
            <a:t>jest </a:t>
          </a:r>
          <a:r>
            <a:rPr lang="en-US" dirty="0" err="1"/>
            <a:t>dla</a:t>
          </a:r>
          <a:r>
            <a:rPr lang="en-US" dirty="0"/>
            <a:t> </a:t>
          </a:r>
          <a:r>
            <a:rPr lang="en-US" dirty="0" err="1"/>
            <a:t>osób</a:t>
          </a:r>
          <a:r>
            <a:rPr lang="en-US" dirty="0"/>
            <a:t> o </a:t>
          </a:r>
          <a:r>
            <a:rPr lang="en-US" dirty="0" err="1"/>
            <a:t>wzroście</a:t>
          </a:r>
          <a:r>
            <a:rPr lang="en-US" dirty="0"/>
            <a:t> od 150 do 195 cm. Waga </a:t>
          </a:r>
          <a:r>
            <a:rPr lang="en-US" dirty="0" err="1"/>
            <a:t>rowerzysty</a:t>
          </a:r>
          <a:r>
            <a:rPr lang="en-US" dirty="0"/>
            <a:t> </a:t>
          </a:r>
          <a:r>
            <a:rPr lang="en-US" dirty="0" err="1"/>
            <a:t>nie</a:t>
          </a:r>
          <a:r>
            <a:rPr lang="en-US" dirty="0"/>
            <a:t> </a:t>
          </a:r>
          <a:r>
            <a:rPr lang="en-US" dirty="0" err="1"/>
            <a:t>może</a:t>
          </a:r>
          <a:r>
            <a:rPr lang="en-US" dirty="0"/>
            <a:t> </a:t>
          </a:r>
          <a:r>
            <a:rPr lang="en-US" dirty="0" err="1"/>
            <a:t>przekraczać</a:t>
          </a:r>
          <a:r>
            <a:rPr lang="en-US" dirty="0"/>
            <a:t> </a:t>
          </a:r>
          <a:r>
            <a:rPr lang="en-US" dirty="0">
              <a:latin typeface="Calibri Light" panose="020F0302020204030204"/>
            </a:rPr>
            <a:t/>
          </a:r>
          <a:br>
            <a:rPr lang="en-US" dirty="0">
              <a:latin typeface="Calibri Light" panose="020F0302020204030204"/>
            </a:rPr>
          </a:br>
          <a:r>
            <a:rPr lang="en-US" dirty="0"/>
            <a:t>120 </a:t>
          </a:r>
          <a:r>
            <a:rPr lang="en-US" dirty="0" err="1"/>
            <a:t>kg</a:t>
          </a:r>
          <a:r>
            <a:rPr lang="en-US" dirty="0" err="1">
              <a:solidFill>
                <a:srgbClr val="010000"/>
              </a:solidFill>
              <a:latin typeface="Calibri Light" panose="020F0302020204030204"/>
            </a:rPr>
            <a:t>,</a:t>
          </a:r>
          <a:r>
            <a:rPr lang="en-US" dirty="0" err="1"/>
            <a:t>a</a:t>
          </a:r>
          <a:r>
            <a:rPr lang="en-US" dirty="0"/>
            <a:t> </a:t>
          </a:r>
          <a:r>
            <a:rPr lang="en-US" dirty="0" err="1"/>
            <a:t>jego</a:t>
          </a:r>
          <a:r>
            <a:rPr lang="en-US" dirty="0"/>
            <a:t> </a:t>
          </a:r>
          <a:r>
            <a:rPr lang="en-US" dirty="0" err="1"/>
            <a:t>bagaż</a:t>
          </a:r>
          <a:r>
            <a:rPr lang="en-US" dirty="0"/>
            <a:t> 5 kg.</a:t>
          </a:r>
        </a:p>
      </dgm:t>
    </dgm:pt>
    <dgm:pt modelId="{0D23B891-86D5-47B5-9F76-D33C20929D39}" type="parTrans" cxnId="{08EA2127-CD96-48F6-B086-6E9F8837ECE3}">
      <dgm:prSet/>
      <dgm:spPr/>
      <dgm:t>
        <a:bodyPr/>
        <a:lstStyle/>
        <a:p>
          <a:endParaRPr lang="en-US"/>
        </a:p>
      </dgm:t>
    </dgm:pt>
    <dgm:pt modelId="{74A191B7-4FFD-4A8D-B198-2491E7DAD3A6}" type="sibTrans" cxnId="{08EA2127-CD96-48F6-B086-6E9F8837ECE3}">
      <dgm:prSet/>
      <dgm:spPr/>
      <dgm:t>
        <a:bodyPr/>
        <a:lstStyle/>
        <a:p>
          <a:endParaRPr lang="en-US"/>
        </a:p>
      </dgm:t>
    </dgm:pt>
    <dgm:pt modelId="{B29A8CD0-D0CB-4F83-B5D1-BA855F0705D8}">
      <dgm:prSet/>
      <dgm:spPr/>
      <dgm:t>
        <a:bodyPr/>
        <a:lstStyle/>
        <a:p>
          <a:pPr rtl="0"/>
          <a:r>
            <a:rPr lang="en-US" dirty="0" err="1"/>
            <a:t>Żeby</a:t>
          </a:r>
          <a:r>
            <a:rPr lang="en-US" dirty="0"/>
            <a:t> </a:t>
          </a:r>
          <a:r>
            <a:rPr lang="en-US" dirty="0" err="1"/>
            <a:t>wypożyczyć</a:t>
          </a:r>
          <a:r>
            <a:rPr lang="en-US" dirty="0"/>
            <a:t> rower, </a:t>
          </a:r>
          <a:r>
            <a:rPr lang="en-US" dirty="0" err="1"/>
            <a:t>trzeba</a:t>
          </a:r>
          <a:r>
            <a:rPr lang="en-US" dirty="0"/>
            <a:t> </a:t>
          </a:r>
          <a:r>
            <a:rPr lang="en-US" dirty="0" err="1"/>
            <a:t>zarejestrować</a:t>
          </a:r>
          <a:r>
            <a:rPr lang="en-US" dirty="0"/>
            <a:t> </a:t>
          </a:r>
          <a:r>
            <a:rPr lang="en-US" dirty="0" err="1"/>
            <a:t>się</a:t>
          </a:r>
          <a:r>
            <a:rPr lang="en-US" dirty="0"/>
            <a:t> w </a:t>
          </a:r>
          <a:r>
            <a:rPr lang="en-US" dirty="0" err="1"/>
            <a:t>systemie</a:t>
          </a:r>
          <a:r>
            <a:rPr lang="en-US" dirty="0"/>
            <a:t>. </a:t>
          </a:r>
          <a:r>
            <a:rPr lang="en-US" dirty="0" err="1"/>
            <a:t>Można</a:t>
          </a:r>
          <a:r>
            <a:rPr lang="en-US" dirty="0"/>
            <a:t> to </a:t>
          </a:r>
          <a:r>
            <a:rPr lang="en-US" dirty="0" err="1"/>
            <a:t>zrobić</a:t>
          </a:r>
          <a:r>
            <a:rPr lang="en-US" dirty="0"/>
            <a:t> </a:t>
          </a:r>
          <a:r>
            <a:rPr lang="en-US" dirty="0" err="1"/>
            <a:t>na</a:t>
          </a:r>
          <a:r>
            <a:rPr lang="en-US" dirty="0"/>
            <a:t> </a:t>
          </a:r>
          <a:r>
            <a:rPr lang="en-US" dirty="0" err="1"/>
            <a:t>stronie</a:t>
          </a:r>
          <a:r>
            <a:rPr lang="en-US" dirty="0"/>
            <a:t> </a:t>
          </a:r>
          <a:r>
            <a:rPr lang="en-US" dirty="0" err="1"/>
            <a:t>internetowej</a:t>
          </a:r>
          <a:r>
            <a:rPr lang="en-US" dirty="0"/>
            <a:t> rowerowelodzkie.pl, w </a:t>
          </a:r>
          <a:r>
            <a:rPr lang="en-US" dirty="0" err="1"/>
            <a:t>aplikacji</a:t>
          </a:r>
          <a:r>
            <a:rPr lang="en-US" dirty="0"/>
            <a:t> </a:t>
          </a:r>
          <a:r>
            <a:rPr lang="en-US" dirty="0" err="1"/>
            <a:t>mobilnej</a:t>
          </a:r>
          <a:r>
            <a:rPr lang="en-US" dirty="0"/>
            <a:t> „</a:t>
          </a:r>
          <a:r>
            <a:rPr lang="en-US" dirty="0" err="1"/>
            <a:t>Rowerowe</a:t>
          </a:r>
          <a:r>
            <a:rPr lang="en-US" dirty="0"/>
            <a:t> </a:t>
          </a:r>
          <a:r>
            <a:rPr lang="en-US" dirty="0" err="1"/>
            <a:t>Łódzkie</a:t>
          </a:r>
          <a:r>
            <a:rPr lang="en-US" dirty="0"/>
            <a:t>” </a:t>
          </a:r>
          <a:r>
            <a:rPr lang="en-US" dirty="0" err="1"/>
            <a:t>lub</a:t>
          </a:r>
          <a:r>
            <a:rPr lang="en-US" dirty="0"/>
            <a:t> </a:t>
          </a:r>
          <a:r>
            <a:rPr lang="en-US" dirty="0" err="1"/>
            <a:t>dzwoniąc</a:t>
          </a:r>
          <a:r>
            <a:rPr lang="en-US" dirty="0"/>
            <a:t> do centrum </a:t>
          </a:r>
          <a:r>
            <a:rPr lang="en-US" dirty="0" err="1"/>
            <a:t>kontaktu</a:t>
          </a:r>
          <a:r>
            <a:rPr lang="en-US" dirty="0"/>
            <a:t> tel. (42) 214 40 00. </a:t>
          </a:r>
          <a:r>
            <a:rPr lang="en-US" dirty="0" err="1"/>
            <a:t>Niezbędna</a:t>
          </a:r>
          <a:r>
            <a:rPr lang="en-US" dirty="0"/>
            <a:t> jest </a:t>
          </a:r>
          <a:r>
            <a:rPr lang="en-US" dirty="0" err="1"/>
            <a:t>opłata</a:t>
          </a:r>
          <a:r>
            <a:rPr lang="en-US" dirty="0"/>
            <a:t> </a:t>
          </a:r>
          <a:r>
            <a:rPr lang="en-US" dirty="0" err="1"/>
            <a:t>aktywacyjna</a:t>
          </a:r>
          <a:r>
            <a:rPr lang="en-US" dirty="0"/>
            <a:t>  w </a:t>
          </a:r>
          <a:r>
            <a:rPr lang="en-US" dirty="0" err="1"/>
            <a:t>wysokości</a:t>
          </a:r>
          <a:r>
            <a:rPr lang="en-US" dirty="0"/>
            <a:t> </a:t>
          </a:r>
          <a:br>
            <a:rPr lang="en-US" dirty="0"/>
          </a:br>
          <a:r>
            <a:rPr lang="en-US" dirty="0"/>
            <a:t>20 </a:t>
          </a:r>
          <a:r>
            <a:rPr lang="en-US" dirty="0" err="1"/>
            <a:t>złotych</a:t>
          </a:r>
          <a:r>
            <a:rPr lang="en-US" dirty="0"/>
            <a:t> (z </a:t>
          </a:r>
          <a:r>
            <a:rPr lang="en-US" dirty="0" err="1"/>
            <a:t>tej</a:t>
          </a:r>
          <a:r>
            <a:rPr lang="en-US" dirty="0"/>
            <a:t> </a:t>
          </a:r>
          <a:r>
            <a:rPr lang="en-US" dirty="0" err="1"/>
            <a:t>kwoty</a:t>
          </a:r>
          <a:r>
            <a:rPr lang="en-US" dirty="0"/>
            <a:t> </a:t>
          </a:r>
          <a:r>
            <a:rPr lang="en-US" dirty="0" err="1"/>
            <a:t>będą</a:t>
          </a:r>
          <a:r>
            <a:rPr lang="en-US" dirty="0"/>
            <a:t> </a:t>
          </a:r>
          <a:r>
            <a:rPr lang="en-US" dirty="0" err="1"/>
            <a:t>pobierane</a:t>
          </a:r>
          <a:r>
            <a:rPr lang="en-US" dirty="0"/>
            <a:t> </a:t>
          </a:r>
          <a:r>
            <a:rPr lang="en-US" dirty="0" err="1"/>
            <a:t>opłaty</a:t>
          </a:r>
          <a:r>
            <a:rPr lang="en-US" dirty="0"/>
            <a:t> za </a:t>
          </a:r>
          <a:r>
            <a:rPr lang="en-US" dirty="0" err="1"/>
            <a:t>przyszłe</a:t>
          </a:r>
          <a:r>
            <a:rPr lang="en-US" dirty="0"/>
            <a:t> </a:t>
          </a:r>
          <a:r>
            <a:rPr lang="en-US" dirty="0" err="1"/>
            <a:t>wypożyczenia</a:t>
          </a:r>
          <a:r>
            <a:rPr lang="en-US" dirty="0"/>
            <a:t>)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potwierdzenie</a:t>
          </a:r>
          <a:r>
            <a:rPr lang="en-US" dirty="0"/>
            <a:t> </a:t>
          </a:r>
          <a:r>
            <a:rPr lang="en-US" dirty="0" err="1"/>
            <a:t>rejestracji</a:t>
          </a:r>
          <a:r>
            <a:rPr lang="en-US" dirty="0"/>
            <a:t> </a:t>
          </a:r>
          <a:r>
            <a:rPr lang="en-US" dirty="0" err="1"/>
            <a:t>poprzez</a:t>
          </a:r>
          <a:r>
            <a:rPr lang="en-US" dirty="0"/>
            <a:t> link </a:t>
          </a:r>
          <a:r>
            <a:rPr lang="en-US" dirty="0" err="1"/>
            <a:t>aktywacyjny</a:t>
          </a:r>
          <a:r>
            <a:rPr lang="en-US" dirty="0"/>
            <a:t> (</a:t>
          </a:r>
          <a:r>
            <a:rPr lang="en-US" dirty="0" err="1"/>
            <a:t>szczegółowe</a:t>
          </a:r>
          <a:r>
            <a:rPr lang="en-US" dirty="0"/>
            <a:t> </a:t>
          </a:r>
          <a:r>
            <a:rPr lang="en-US" dirty="0" err="1"/>
            <a:t>instrukcje</a:t>
          </a:r>
          <a:r>
            <a:rPr lang="en-US" dirty="0"/>
            <a:t> </a:t>
          </a:r>
          <a:r>
            <a:rPr lang="en-US" dirty="0" err="1"/>
            <a:t>znajdziecie</a:t>
          </a:r>
          <a:r>
            <a:rPr lang="en-US" dirty="0"/>
            <a:t> </a:t>
          </a:r>
          <a:r>
            <a:rPr lang="en-US" dirty="0" err="1"/>
            <a:t>także</a:t>
          </a:r>
          <a:r>
            <a:rPr lang="en-US" dirty="0"/>
            <a:t> </a:t>
          </a:r>
          <a:r>
            <a:rPr lang="en-US" dirty="0">
              <a:latin typeface="Calibri Light" panose="020F0302020204030204"/>
            </a:rPr>
            <a:t/>
          </a:r>
          <a:br>
            <a:rPr lang="en-US" dirty="0">
              <a:latin typeface="Calibri Light" panose="020F0302020204030204"/>
            </a:rPr>
          </a:br>
          <a:r>
            <a:rPr lang="en-US" dirty="0" err="1"/>
            <a:t>na</a:t>
          </a:r>
          <a:r>
            <a:rPr lang="en-US" dirty="0"/>
            <a:t> </a:t>
          </a:r>
          <a:r>
            <a:rPr lang="en-US" dirty="0" err="1"/>
            <a:t>totemach</a:t>
          </a:r>
          <a:r>
            <a:rPr lang="en-US" dirty="0"/>
            <a:t>).</a:t>
          </a:r>
        </a:p>
      </dgm:t>
    </dgm:pt>
    <dgm:pt modelId="{B97482E5-B027-48CF-A4C8-7183C4361122}" type="parTrans" cxnId="{817A94B8-6614-487F-9020-BAC1714CCDA3}">
      <dgm:prSet/>
      <dgm:spPr/>
      <dgm:t>
        <a:bodyPr/>
        <a:lstStyle/>
        <a:p>
          <a:endParaRPr lang="en-US"/>
        </a:p>
      </dgm:t>
    </dgm:pt>
    <dgm:pt modelId="{C0A9A364-5B00-4044-806B-CB7C71E2F97C}" type="sibTrans" cxnId="{817A94B8-6614-487F-9020-BAC1714CCDA3}">
      <dgm:prSet/>
      <dgm:spPr/>
      <dgm:t>
        <a:bodyPr/>
        <a:lstStyle/>
        <a:p>
          <a:endParaRPr lang="en-US"/>
        </a:p>
      </dgm:t>
    </dgm:pt>
    <dgm:pt modelId="{530D6253-D302-43BD-B3BF-F7B6D0C064D7}">
      <dgm:prSet/>
      <dgm:spPr/>
      <dgm:t>
        <a:bodyPr/>
        <a:lstStyle/>
        <a:p>
          <a:pPr rtl="0"/>
          <a:r>
            <a:rPr lang="en-US" dirty="0"/>
            <a:t>Rower </a:t>
          </a:r>
          <a:r>
            <a:rPr lang="en-US" dirty="0" err="1"/>
            <a:t>można</a:t>
          </a:r>
          <a:r>
            <a:rPr lang="en-US" dirty="0"/>
            <a:t> </a:t>
          </a:r>
          <a:r>
            <a:rPr lang="en-US" dirty="0" err="1"/>
            <a:t>wypożyczyć</a:t>
          </a:r>
          <a:r>
            <a:rPr lang="en-US" dirty="0"/>
            <a:t> </a:t>
          </a:r>
          <a:r>
            <a:rPr lang="en-US" dirty="0" err="1"/>
            <a:t>na</a:t>
          </a:r>
          <a:r>
            <a:rPr lang="en-US" dirty="0"/>
            <a:t> </a:t>
          </a:r>
          <a:r>
            <a:rPr lang="en-US" dirty="0" err="1"/>
            <a:t>trzy</a:t>
          </a:r>
          <a:r>
            <a:rPr lang="en-US" dirty="0"/>
            <a:t> </a:t>
          </a:r>
          <a:r>
            <a:rPr lang="en-US" dirty="0" err="1"/>
            <a:t>sposoby</a:t>
          </a:r>
          <a:r>
            <a:rPr lang="en-US" dirty="0"/>
            <a:t> – za </a:t>
          </a:r>
          <a:r>
            <a:rPr lang="en-US" dirty="0" err="1"/>
            <a:t>pomocą</a:t>
          </a:r>
          <a:r>
            <a:rPr lang="en-US" dirty="0"/>
            <a:t> </a:t>
          </a:r>
          <a:r>
            <a:rPr lang="en-US" dirty="0" err="1"/>
            <a:t>aplikacji</a:t>
          </a:r>
          <a:r>
            <a:rPr lang="en-US" dirty="0"/>
            <a:t> </a:t>
          </a:r>
          <a:r>
            <a:rPr lang="en-US" dirty="0" err="1"/>
            <a:t>mobilnej</a:t>
          </a:r>
          <a:r>
            <a:rPr lang="en-US" dirty="0"/>
            <a:t>, </a:t>
          </a:r>
          <a:r>
            <a:rPr lang="en-US" dirty="0" err="1"/>
            <a:t>sparowanej</a:t>
          </a:r>
          <a:r>
            <a:rPr lang="en-US" dirty="0"/>
            <a:t> </a:t>
          </a:r>
          <a:r>
            <a:rPr lang="en-US" dirty="0" err="1"/>
            <a:t>karty</a:t>
          </a:r>
          <a:r>
            <a:rPr lang="en-US" dirty="0"/>
            <a:t> RFID </a:t>
          </a:r>
          <a:r>
            <a:rPr lang="en-US" dirty="0" err="1"/>
            <a:t>lub</a:t>
          </a:r>
          <a:r>
            <a:rPr lang="en-US" dirty="0"/>
            <a:t> </a:t>
          </a:r>
          <a:r>
            <a:rPr lang="en-US" dirty="0" err="1"/>
            <a:t>poprzez</a:t>
          </a:r>
          <a:r>
            <a:rPr lang="en-US" dirty="0"/>
            <a:t> </a:t>
          </a:r>
          <a:r>
            <a:rPr lang="en-US" dirty="0" err="1"/>
            <a:t>kontakt</a:t>
          </a:r>
          <a:r>
            <a:rPr lang="en-US" dirty="0"/>
            <a:t> </a:t>
          </a:r>
          <a:br>
            <a:rPr lang="en-US" dirty="0"/>
          </a:br>
          <a:r>
            <a:rPr lang="en-US" dirty="0"/>
            <a:t>z </a:t>
          </a:r>
          <a:r>
            <a:rPr lang="en-US" dirty="0" err="1"/>
            <a:t>infolinią</a:t>
          </a:r>
          <a:r>
            <a:rPr lang="en-US" dirty="0"/>
            <a:t>. </a:t>
          </a:r>
          <a:r>
            <a:rPr lang="en-US" dirty="0" err="1"/>
            <a:t>Wypożyczając</a:t>
          </a:r>
          <a:r>
            <a:rPr lang="en-US" dirty="0"/>
            <a:t> rower </a:t>
          </a:r>
          <a:r>
            <a:rPr lang="en-US" dirty="0" err="1"/>
            <a:t>poprzez</a:t>
          </a:r>
          <a:r>
            <a:rPr lang="en-US" dirty="0"/>
            <a:t> </a:t>
          </a:r>
          <a:r>
            <a:rPr lang="en-US" dirty="0" err="1"/>
            <a:t>aplikację</a:t>
          </a:r>
          <a:r>
            <a:rPr lang="en-US" dirty="0"/>
            <a:t> </a:t>
          </a:r>
          <a:r>
            <a:rPr lang="en-US" dirty="0" err="1"/>
            <a:t>Rowerowe</a:t>
          </a:r>
          <a:r>
            <a:rPr lang="en-US" dirty="0"/>
            <a:t> </a:t>
          </a:r>
          <a:r>
            <a:rPr lang="en-US" dirty="0" err="1"/>
            <a:t>Łódzkie</a:t>
          </a:r>
          <a:r>
            <a:rPr lang="en-US" dirty="0"/>
            <a:t> </a:t>
          </a:r>
          <a:r>
            <a:rPr lang="en-US" dirty="0" err="1"/>
            <a:t>wystarczy</a:t>
          </a:r>
          <a:r>
            <a:rPr lang="en-US" dirty="0"/>
            <a:t> </a:t>
          </a:r>
          <a:r>
            <a:rPr lang="en-US" dirty="0" err="1"/>
            <a:t>zeskanować</a:t>
          </a:r>
          <a:r>
            <a:rPr lang="en-US" dirty="0"/>
            <a:t> </a:t>
          </a:r>
          <a:r>
            <a:rPr lang="en-US" dirty="0" err="1"/>
            <a:t>kod</a:t>
          </a:r>
          <a:r>
            <a:rPr lang="en-US" dirty="0"/>
            <a:t> QR </a:t>
          </a:r>
          <a:r>
            <a:rPr lang="en-US" dirty="0" err="1"/>
            <a:t>na</a:t>
          </a:r>
          <a:r>
            <a:rPr lang="en-US" dirty="0"/>
            <a:t> </a:t>
          </a:r>
          <a:r>
            <a:rPr lang="en-US" dirty="0" err="1"/>
            <a:t>rowerze</a:t>
          </a:r>
          <a:r>
            <a:rPr lang="en-US" dirty="0"/>
            <a:t> </a:t>
          </a:r>
          <a:r>
            <a:rPr lang="en-US" dirty="0" err="1"/>
            <a:t>lub</a:t>
          </a:r>
          <a:r>
            <a:rPr lang="en-US" dirty="0"/>
            <a:t> </a:t>
          </a:r>
          <a:r>
            <a:rPr lang="en-US" dirty="0" err="1"/>
            <a:t>wpisać</a:t>
          </a:r>
          <a:r>
            <a:rPr lang="en-US" dirty="0"/>
            <a:t> </a:t>
          </a:r>
          <a:r>
            <a:rPr lang="en-US" dirty="0" err="1"/>
            <a:t>jego</a:t>
          </a:r>
          <a:r>
            <a:rPr lang="en-US" dirty="0"/>
            <a:t> </a:t>
          </a:r>
          <a:r>
            <a:rPr lang="en-US" dirty="0" err="1"/>
            <a:t>numer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kliknąć</a:t>
          </a:r>
          <a:r>
            <a:rPr lang="en-US" dirty="0"/>
            <a:t> „WYPOŻYCZ”. Za </a:t>
          </a:r>
          <a:r>
            <a:rPr lang="en-US" dirty="0" err="1"/>
            <a:t>pomocą</a:t>
          </a:r>
          <a:r>
            <a:rPr lang="en-US" dirty="0"/>
            <a:t> </a:t>
          </a:r>
          <a:r>
            <a:rPr lang="en-US" dirty="0" err="1"/>
            <a:t>karty</a:t>
          </a:r>
          <a:r>
            <a:rPr lang="en-US" dirty="0"/>
            <a:t> RFID – </a:t>
          </a:r>
          <a:r>
            <a:rPr lang="en-US" dirty="0" err="1"/>
            <a:t>należy</a:t>
          </a:r>
          <a:r>
            <a:rPr lang="en-US" dirty="0"/>
            <a:t> </a:t>
          </a:r>
          <a:r>
            <a:rPr lang="en-US" dirty="0" err="1"/>
            <a:t>ją</a:t>
          </a:r>
          <a:r>
            <a:rPr lang="en-US" dirty="0"/>
            <a:t> </a:t>
          </a:r>
          <a:r>
            <a:rPr lang="en-US" dirty="0" err="1"/>
            <a:t>przyłożyć</a:t>
          </a:r>
          <a:r>
            <a:rPr lang="en-US" dirty="0"/>
            <a:t> </a:t>
          </a:r>
          <a:r>
            <a:rPr lang="en-US" dirty="0">
              <a:latin typeface="Calibri Light" panose="020F0302020204030204"/>
            </a:rPr>
            <a:t/>
          </a:r>
          <a:br>
            <a:rPr lang="en-US" dirty="0">
              <a:latin typeface="Calibri Light" panose="020F0302020204030204"/>
            </a:rPr>
          </a:br>
          <a:r>
            <a:rPr lang="en-US" dirty="0"/>
            <a:t>do </a:t>
          </a:r>
          <a:r>
            <a:rPr lang="en-US" dirty="0" err="1"/>
            <a:t>czytnika</a:t>
          </a:r>
          <a:r>
            <a:rPr lang="en-US" dirty="0"/>
            <a:t> w </a:t>
          </a:r>
          <a:r>
            <a:rPr lang="en-US" dirty="0" err="1"/>
            <a:t>tylnej</a:t>
          </a:r>
          <a:r>
            <a:rPr lang="en-US" dirty="0"/>
            <a:t> </a:t>
          </a:r>
          <a:r>
            <a:rPr lang="en-US" dirty="0" err="1"/>
            <a:t>części</a:t>
          </a:r>
          <a:r>
            <a:rPr lang="en-US" dirty="0"/>
            <a:t> </a:t>
          </a:r>
          <a:r>
            <a:rPr lang="en-US" dirty="0" err="1"/>
            <a:t>roweru</a:t>
          </a:r>
          <a:r>
            <a:rPr lang="en-US" dirty="0"/>
            <a:t>. </a:t>
          </a:r>
          <a:r>
            <a:rPr lang="en-US" dirty="0" err="1"/>
            <a:t>Zamek</a:t>
          </a:r>
          <a:r>
            <a:rPr lang="en-US" dirty="0"/>
            <a:t> O-Lock </a:t>
          </a:r>
          <a:r>
            <a:rPr lang="en-US" dirty="0" err="1"/>
            <a:t>zostanie</a:t>
          </a:r>
          <a:r>
            <a:rPr lang="en-US" dirty="0"/>
            <a:t> </a:t>
          </a:r>
          <a:r>
            <a:rPr lang="en-US" dirty="0" err="1"/>
            <a:t>odblokowany</a:t>
          </a:r>
          <a:r>
            <a:rPr lang="en-US" dirty="0"/>
            <a:t>.</a:t>
          </a:r>
        </a:p>
      </dgm:t>
    </dgm:pt>
    <dgm:pt modelId="{5C42C470-4254-4502-B92B-6BECC4166011}" type="parTrans" cxnId="{54E00BD4-2B07-42AA-BCDA-F97B8D574484}">
      <dgm:prSet/>
      <dgm:spPr/>
      <dgm:t>
        <a:bodyPr/>
        <a:lstStyle/>
        <a:p>
          <a:endParaRPr lang="en-US"/>
        </a:p>
      </dgm:t>
    </dgm:pt>
    <dgm:pt modelId="{097F17E0-1F14-4F82-92C8-B4BD5F33D78B}" type="sibTrans" cxnId="{54E00BD4-2B07-42AA-BCDA-F97B8D574484}">
      <dgm:prSet/>
      <dgm:spPr/>
      <dgm:t>
        <a:bodyPr/>
        <a:lstStyle/>
        <a:p>
          <a:endParaRPr lang="en-US"/>
        </a:p>
      </dgm:t>
    </dgm:pt>
    <dgm:pt modelId="{E7B4DF79-48FF-4440-BA57-1DC0D8914BAA}" type="pres">
      <dgm:prSet presAssocID="{EBAD90EF-D15C-40BD-8E9A-F919E361E14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13BDB342-25EF-44E8-A260-984804383ECD}" type="pres">
      <dgm:prSet presAssocID="{26A475AD-ED34-4939-9F21-964B06133A4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EFB45D4-E878-4E52-A7B2-42257A0FA63F}" type="pres">
      <dgm:prSet presAssocID="{74A191B7-4FFD-4A8D-B198-2491E7DAD3A6}" presName="sibTrans" presStyleLbl="sibTrans2D1" presStyleIdx="0" presStyleCnt="2"/>
      <dgm:spPr/>
      <dgm:t>
        <a:bodyPr/>
        <a:lstStyle/>
        <a:p>
          <a:endParaRPr lang="pl-PL"/>
        </a:p>
      </dgm:t>
    </dgm:pt>
    <dgm:pt modelId="{3CFB1BF6-6199-4619-A176-46B83165800F}" type="pres">
      <dgm:prSet presAssocID="{74A191B7-4FFD-4A8D-B198-2491E7DAD3A6}" presName="connectorText" presStyleLbl="sibTrans2D1" presStyleIdx="0" presStyleCnt="2"/>
      <dgm:spPr/>
      <dgm:t>
        <a:bodyPr/>
        <a:lstStyle/>
        <a:p>
          <a:endParaRPr lang="pl-PL"/>
        </a:p>
      </dgm:t>
    </dgm:pt>
    <dgm:pt modelId="{24681E05-EB93-4200-A438-E262BC0984A1}" type="pres">
      <dgm:prSet presAssocID="{B29A8CD0-D0CB-4F83-B5D1-BA855F0705D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325ABDD-B270-42B2-94F9-4D3D0EDFC70D}" type="pres">
      <dgm:prSet presAssocID="{C0A9A364-5B00-4044-806B-CB7C71E2F97C}" presName="sibTrans" presStyleLbl="sibTrans2D1" presStyleIdx="1" presStyleCnt="2"/>
      <dgm:spPr/>
      <dgm:t>
        <a:bodyPr/>
        <a:lstStyle/>
        <a:p>
          <a:endParaRPr lang="pl-PL"/>
        </a:p>
      </dgm:t>
    </dgm:pt>
    <dgm:pt modelId="{58DB1477-CCDB-43C6-8F27-F39141F7F9B0}" type="pres">
      <dgm:prSet presAssocID="{C0A9A364-5B00-4044-806B-CB7C71E2F97C}" presName="connectorText" presStyleLbl="sibTrans2D1" presStyleIdx="1" presStyleCnt="2"/>
      <dgm:spPr/>
      <dgm:t>
        <a:bodyPr/>
        <a:lstStyle/>
        <a:p>
          <a:endParaRPr lang="pl-PL"/>
        </a:p>
      </dgm:t>
    </dgm:pt>
    <dgm:pt modelId="{A41A4999-2506-4AFA-B7B8-C1ABA16F60D7}" type="pres">
      <dgm:prSet presAssocID="{530D6253-D302-43BD-B3BF-F7B6D0C064D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FBD5C833-A0EA-437F-A251-3F5F5C2D1185}" type="presOf" srcId="{C0A9A364-5B00-4044-806B-CB7C71E2F97C}" destId="{9325ABDD-B270-42B2-94F9-4D3D0EDFC70D}" srcOrd="0" destOrd="0" presId="urn:microsoft.com/office/officeart/2005/8/layout/process1"/>
    <dgm:cxn modelId="{8BC528F5-5833-40E0-BB98-17CF4D028E63}" type="presOf" srcId="{74A191B7-4FFD-4A8D-B198-2491E7DAD3A6}" destId="{3CFB1BF6-6199-4619-A176-46B83165800F}" srcOrd="1" destOrd="0" presId="urn:microsoft.com/office/officeart/2005/8/layout/process1"/>
    <dgm:cxn modelId="{42A8A320-D50C-4182-AB5C-2670B7A0904F}" type="presOf" srcId="{B29A8CD0-D0CB-4F83-B5D1-BA855F0705D8}" destId="{24681E05-EB93-4200-A438-E262BC0984A1}" srcOrd="0" destOrd="0" presId="urn:microsoft.com/office/officeart/2005/8/layout/process1"/>
    <dgm:cxn modelId="{9B8DBDF8-4679-48B8-879C-C8801426DDA9}" type="presOf" srcId="{26A475AD-ED34-4939-9F21-964B06133A43}" destId="{13BDB342-25EF-44E8-A260-984804383ECD}" srcOrd="0" destOrd="0" presId="urn:microsoft.com/office/officeart/2005/8/layout/process1"/>
    <dgm:cxn modelId="{54E00BD4-2B07-42AA-BCDA-F97B8D574484}" srcId="{EBAD90EF-D15C-40BD-8E9A-F919E361E145}" destId="{530D6253-D302-43BD-B3BF-F7B6D0C064D7}" srcOrd="2" destOrd="0" parTransId="{5C42C470-4254-4502-B92B-6BECC4166011}" sibTransId="{097F17E0-1F14-4F82-92C8-B4BD5F33D78B}"/>
    <dgm:cxn modelId="{5B12223E-2D94-4F0B-AE37-D1CD5E8CAE52}" type="presOf" srcId="{74A191B7-4FFD-4A8D-B198-2491E7DAD3A6}" destId="{FEFB45D4-E878-4E52-A7B2-42257A0FA63F}" srcOrd="0" destOrd="0" presId="urn:microsoft.com/office/officeart/2005/8/layout/process1"/>
    <dgm:cxn modelId="{B5527EFE-1AC5-4B32-8561-CAF1B543E8E6}" type="presOf" srcId="{EBAD90EF-D15C-40BD-8E9A-F919E361E145}" destId="{E7B4DF79-48FF-4440-BA57-1DC0D8914BAA}" srcOrd="0" destOrd="0" presId="urn:microsoft.com/office/officeart/2005/8/layout/process1"/>
    <dgm:cxn modelId="{65DC4338-07B1-475A-9DDB-136976D728A6}" type="presOf" srcId="{C0A9A364-5B00-4044-806B-CB7C71E2F97C}" destId="{58DB1477-CCDB-43C6-8F27-F39141F7F9B0}" srcOrd="1" destOrd="0" presId="urn:microsoft.com/office/officeart/2005/8/layout/process1"/>
    <dgm:cxn modelId="{08EA2127-CD96-48F6-B086-6E9F8837ECE3}" srcId="{EBAD90EF-D15C-40BD-8E9A-F919E361E145}" destId="{26A475AD-ED34-4939-9F21-964B06133A43}" srcOrd="0" destOrd="0" parTransId="{0D23B891-86D5-47B5-9F76-D33C20929D39}" sibTransId="{74A191B7-4FFD-4A8D-B198-2491E7DAD3A6}"/>
    <dgm:cxn modelId="{1BC7D7C6-4025-408A-B968-5DC0997ABC98}" type="presOf" srcId="{530D6253-D302-43BD-B3BF-F7B6D0C064D7}" destId="{A41A4999-2506-4AFA-B7B8-C1ABA16F60D7}" srcOrd="0" destOrd="0" presId="urn:microsoft.com/office/officeart/2005/8/layout/process1"/>
    <dgm:cxn modelId="{817A94B8-6614-487F-9020-BAC1714CCDA3}" srcId="{EBAD90EF-D15C-40BD-8E9A-F919E361E145}" destId="{B29A8CD0-D0CB-4F83-B5D1-BA855F0705D8}" srcOrd="1" destOrd="0" parTransId="{B97482E5-B027-48CF-A4C8-7183C4361122}" sibTransId="{C0A9A364-5B00-4044-806B-CB7C71E2F97C}"/>
    <dgm:cxn modelId="{28856EC7-31BE-45F2-882D-3DB22D674C13}" type="presParOf" srcId="{E7B4DF79-48FF-4440-BA57-1DC0D8914BAA}" destId="{13BDB342-25EF-44E8-A260-984804383ECD}" srcOrd="0" destOrd="0" presId="urn:microsoft.com/office/officeart/2005/8/layout/process1"/>
    <dgm:cxn modelId="{277B0B1A-77C2-423B-98C3-7B0279ED4C94}" type="presParOf" srcId="{E7B4DF79-48FF-4440-BA57-1DC0D8914BAA}" destId="{FEFB45D4-E878-4E52-A7B2-42257A0FA63F}" srcOrd="1" destOrd="0" presId="urn:microsoft.com/office/officeart/2005/8/layout/process1"/>
    <dgm:cxn modelId="{2C25233F-0F4F-4DA1-B4B7-FCDC556BE430}" type="presParOf" srcId="{FEFB45D4-E878-4E52-A7B2-42257A0FA63F}" destId="{3CFB1BF6-6199-4619-A176-46B83165800F}" srcOrd="0" destOrd="0" presId="urn:microsoft.com/office/officeart/2005/8/layout/process1"/>
    <dgm:cxn modelId="{879B3DA1-819C-453B-8813-D8D53C080A65}" type="presParOf" srcId="{E7B4DF79-48FF-4440-BA57-1DC0D8914BAA}" destId="{24681E05-EB93-4200-A438-E262BC0984A1}" srcOrd="2" destOrd="0" presId="urn:microsoft.com/office/officeart/2005/8/layout/process1"/>
    <dgm:cxn modelId="{AF62F0F1-7922-4DB4-9CC0-E73E3386E3FC}" type="presParOf" srcId="{E7B4DF79-48FF-4440-BA57-1DC0D8914BAA}" destId="{9325ABDD-B270-42B2-94F9-4D3D0EDFC70D}" srcOrd="3" destOrd="0" presId="urn:microsoft.com/office/officeart/2005/8/layout/process1"/>
    <dgm:cxn modelId="{2849D28E-FEBA-41E6-9407-79B26C40FA95}" type="presParOf" srcId="{9325ABDD-B270-42B2-94F9-4D3D0EDFC70D}" destId="{58DB1477-CCDB-43C6-8F27-F39141F7F9B0}" srcOrd="0" destOrd="0" presId="urn:microsoft.com/office/officeart/2005/8/layout/process1"/>
    <dgm:cxn modelId="{52B69908-58C8-4271-8755-58856A6E56D2}" type="presParOf" srcId="{E7B4DF79-48FF-4440-BA57-1DC0D8914BAA}" destId="{A41A4999-2506-4AFA-B7B8-C1ABA16F60D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7AAE78-84E8-43D2-8359-9FCBFAAE349C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83FF785-4E83-4E83-B4E1-6158DF96CE36}">
      <dgm:prSet/>
      <dgm:spPr/>
      <dgm:t>
        <a:bodyPr/>
        <a:lstStyle/>
        <a:p>
          <a:r>
            <a:rPr lang="en-US"/>
            <a:t>Wybór asortymentu w Na Gramy jest naprawdę imponujący. Dostaniemy tu ogromny wachlarz produktów sypkich, takich jak mąki tradycyjne, ale i bezglutenowe, kasze, ciecierzycę, fasolę, ryż, w tym czarny i dedykowany do sushi, orzechy, suszone owoce (m.in. naturalnie słodkie truskawki, aromatyczne banany i mango, daktyle oraz figi bez dodatku siarki), naturalne przyprawy bez polepszaczy smaku, hiszpańską oliwę, ekologiczne kawy, herbaty, a nawet kosmetyki i chemię gospodarczą bez szkodliwych substancji. </a:t>
          </a:r>
        </a:p>
      </dgm:t>
    </dgm:pt>
    <dgm:pt modelId="{B6FFFEF7-6341-4A5A-A1F7-75AF80235DE6}" type="parTrans" cxnId="{5675FE36-05BB-4456-82FB-7BC4922186DC}">
      <dgm:prSet/>
      <dgm:spPr/>
      <dgm:t>
        <a:bodyPr/>
        <a:lstStyle/>
        <a:p>
          <a:endParaRPr lang="en-US"/>
        </a:p>
      </dgm:t>
    </dgm:pt>
    <dgm:pt modelId="{B4E4CBB7-DF2C-4DF8-8350-F327925331B6}" type="sibTrans" cxnId="{5675FE36-05BB-4456-82FB-7BC4922186DC}">
      <dgm:prSet/>
      <dgm:spPr/>
      <dgm:t>
        <a:bodyPr/>
        <a:lstStyle/>
        <a:p>
          <a:endParaRPr lang="en-US"/>
        </a:p>
      </dgm:t>
    </dgm:pt>
    <dgm:pt modelId="{8850F25D-D9CF-4DAB-8037-0AD4B5076C93}">
      <dgm:prSet/>
      <dgm:spPr/>
      <dgm:t>
        <a:bodyPr/>
        <a:lstStyle/>
        <a:p>
          <a:r>
            <a:rPr lang="en-US"/>
            <a:t>Omijamy koszt opakowania, który jest bardzo wysoki, a do tego mamy gwarancję, że produkty, które kupujemy są zdrowe dla nas, jak i dla naszych dzieci.</a:t>
          </a:r>
        </a:p>
      </dgm:t>
    </dgm:pt>
    <dgm:pt modelId="{7A872F97-A726-4BEB-82FD-DD519184934E}" type="parTrans" cxnId="{5F1A02F4-6D33-4311-ACC6-E3B75BBBC1F9}">
      <dgm:prSet/>
      <dgm:spPr/>
      <dgm:t>
        <a:bodyPr/>
        <a:lstStyle/>
        <a:p>
          <a:endParaRPr lang="en-US"/>
        </a:p>
      </dgm:t>
    </dgm:pt>
    <dgm:pt modelId="{E5D585F1-A59F-4C54-9B4C-B093777F813F}" type="sibTrans" cxnId="{5F1A02F4-6D33-4311-ACC6-E3B75BBBC1F9}">
      <dgm:prSet/>
      <dgm:spPr/>
      <dgm:t>
        <a:bodyPr/>
        <a:lstStyle/>
        <a:p>
          <a:endParaRPr lang="en-US"/>
        </a:p>
      </dgm:t>
    </dgm:pt>
    <dgm:pt modelId="{0E96B0F9-99C8-47C2-A5CF-16E7B8C73C22}" type="pres">
      <dgm:prSet presAssocID="{CC7AAE78-84E8-43D2-8359-9FCBFAAE349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3798F1D-B55E-49F7-B160-228CB61D56D2}" type="pres">
      <dgm:prSet presAssocID="{583FF785-4E83-4E83-B4E1-6158DF96CE36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EC9B72B-F933-4882-8C0D-8F2548923AD8}" type="pres">
      <dgm:prSet presAssocID="{B4E4CBB7-DF2C-4DF8-8350-F327925331B6}" presName="spacer" presStyleCnt="0"/>
      <dgm:spPr/>
    </dgm:pt>
    <dgm:pt modelId="{97E0DBA8-6692-41FE-B075-C5FE8535B3F6}" type="pres">
      <dgm:prSet presAssocID="{8850F25D-D9CF-4DAB-8037-0AD4B5076C9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D86EA57-81E3-4DB1-BDD4-47EE0EF11BA4}" type="presOf" srcId="{8850F25D-D9CF-4DAB-8037-0AD4B5076C93}" destId="{97E0DBA8-6692-41FE-B075-C5FE8535B3F6}" srcOrd="0" destOrd="0" presId="urn:microsoft.com/office/officeart/2005/8/layout/vList2"/>
    <dgm:cxn modelId="{5F1A02F4-6D33-4311-ACC6-E3B75BBBC1F9}" srcId="{CC7AAE78-84E8-43D2-8359-9FCBFAAE349C}" destId="{8850F25D-D9CF-4DAB-8037-0AD4B5076C93}" srcOrd="1" destOrd="0" parTransId="{7A872F97-A726-4BEB-82FD-DD519184934E}" sibTransId="{E5D585F1-A59F-4C54-9B4C-B093777F813F}"/>
    <dgm:cxn modelId="{EEC4CE04-221B-4C7F-A536-DC6079D610B9}" type="presOf" srcId="{583FF785-4E83-4E83-B4E1-6158DF96CE36}" destId="{73798F1D-B55E-49F7-B160-228CB61D56D2}" srcOrd="0" destOrd="0" presId="urn:microsoft.com/office/officeart/2005/8/layout/vList2"/>
    <dgm:cxn modelId="{5722E408-E9F8-40E9-8142-4E6990BE6A23}" type="presOf" srcId="{CC7AAE78-84E8-43D2-8359-9FCBFAAE349C}" destId="{0E96B0F9-99C8-47C2-A5CF-16E7B8C73C22}" srcOrd="0" destOrd="0" presId="urn:microsoft.com/office/officeart/2005/8/layout/vList2"/>
    <dgm:cxn modelId="{5675FE36-05BB-4456-82FB-7BC4922186DC}" srcId="{CC7AAE78-84E8-43D2-8359-9FCBFAAE349C}" destId="{583FF785-4E83-4E83-B4E1-6158DF96CE36}" srcOrd="0" destOrd="0" parTransId="{B6FFFEF7-6341-4A5A-A1F7-75AF80235DE6}" sibTransId="{B4E4CBB7-DF2C-4DF8-8350-F327925331B6}"/>
    <dgm:cxn modelId="{56E8E6CE-CD86-44D6-9287-06A290B2A646}" type="presParOf" srcId="{0E96B0F9-99C8-47C2-A5CF-16E7B8C73C22}" destId="{73798F1D-B55E-49F7-B160-228CB61D56D2}" srcOrd="0" destOrd="0" presId="urn:microsoft.com/office/officeart/2005/8/layout/vList2"/>
    <dgm:cxn modelId="{A77D3580-1326-4F8D-8989-A73E11770387}" type="presParOf" srcId="{0E96B0F9-99C8-47C2-A5CF-16E7B8C73C22}" destId="{6EC9B72B-F933-4882-8C0D-8F2548923AD8}" srcOrd="1" destOrd="0" presId="urn:microsoft.com/office/officeart/2005/8/layout/vList2"/>
    <dgm:cxn modelId="{2DD76E97-C1FA-422D-BCFC-78BFA8BD8265}" type="presParOf" srcId="{0E96B0F9-99C8-47C2-A5CF-16E7B8C73C22}" destId="{97E0DBA8-6692-41FE-B075-C5FE8535B3F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BDB342-25EF-44E8-A260-984804383ECD}">
      <dsp:nvSpPr>
        <dsp:cNvPr id="0" name=""/>
        <dsp:cNvSpPr/>
      </dsp:nvSpPr>
      <dsp:spPr>
        <a:xfrm>
          <a:off x="9242" y="220408"/>
          <a:ext cx="2762398" cy="39105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Rower </a:t>
          </a:r>
          <a:r>
            <a:rPr lang="en-US" sz="1500" kern="1200" dirty="0" err="1"/>
            <a:t>przeznaczony</a:t>
          </a:r>
          <a:r>
            <a:rPr lang="en-US" sz="1500" kern="1200" dirty="0"/>
            <a:t> </a:t>
          </a:r>
          <a:br>
            <a:rPr lang="en-US" sz="1500" kern="1200" dirty="0"/>
          </a:br>
          <a:r>
            <a:rPr lang="en-US" sz="1500" kern="1200" dirty="0"/>
            <a:t>jest </a:t>
          </a:r>
          <a:r>
            <a:rPr lang="en-US" sz="1500" kern="1200" dirty="0" err="1"/>
            <a:t>dla</a:t>
          </a:r>
          <a:r>
            <a:rPr lang="en-US" sz="1500" kern="1200" dirty="0"/>
            <a:t> </a:t>
          </a:r>
          <a:r>
            <a:rPr lang="en-US" sz="1500" kern="1200" dirty="0" err="1"/>
            <a:t>osób</a:t>
          </a:r>
          <a:r>
            <a:rPr lang="en-US" sz="1500" kern="1200" dirty="0"/>
            <a:t> o </a:t>
          </a:r>
          <a:r>
            <a:rPr lang="en-US" sz="1500" kern="1200" dirty="0" err="1"/>
            <a:t>wzroście</a:t>
          </a:r>
          <a:r>
            <a:rPr lang="en-US" sz="1500" kern="1200" dirty="0"/>
            <a:t> od 150 do 195 cm. Waga </a:t>
          </a:r>
          <a:r>
            <a:rPr lang="en-US" sz="1500" kern="1200" dirty="0" err="1"/>
            <a:t>rowerzysty</a:t>
          </a:r>
          <a:r>
            <a:rPr lang="en-US" sz="1500" kern="1200" dirty="0"/>
            <a:t> </a:t>
          </a:r>
          <a:r>
            <a:rPr lang="en-US" sz="1500" kern="1200" dirty="0" err="1"/>
            <a:t>nie</a:t>
          </a:r>
          <a:r>
            <a:rPr lang="en-US" sz="1500" kern="1200" dirty="0"/>
            <a:t> </a:t>
          </a:r>
          <a:r>
            <a:rPr lang="en-US" sz="1500" kern="1200" dirty="0" err="1"/>
            <a:t>może</a:t>
          </a:r>
          <a:r>
            <a:rPr lang="en-US" sz="1500" kern="1200" dirty="0"/>
            <a:t> </a:t>
          </a:r>
          <a:r>
            <a:rPr lang="en-US" sz="1500" kern="1200" dirty="0" err="1"/>
            <a:t>przekraczać</a:t>
          </a:r>
          <a:r>
            <a:rPr lang="en-US" sz="1500" kern="1200" dirty="0"/>
            <a:t> </a:t>
          </a:r>
          <a:r>
            <a:rPr lang="en-US" sz="1500" kern="1200" dirty="0">
              <a:latin typeface="Calibri Light" panose="020F0302020204030204"/>
            </a:rPr>
            <a:t/>
          </a:r>
          <a:br>
            <a:rPr lang="en-US" sz="1500" kern="1200" dirty="0">
              <a:latin typeface="Calibri Light" panose="020F0302020204030204"/>
            </a:rPr>
          </a:br>
          <a:r>
            <a:rPr lang="en-US" sz="1500" kern="1200" dirty="0"/>
            <a:t>120 </a:t>
          </a:r>
          <a:r>
            <a:rPr lang="en-US" sz="1500" kern="1200" dirty="0" err="1"/>
            <a:t>kg</a:t>
          </a:r>
          <a:r>
            <a:rPr lang="en-US" sz="1500" kern="1200" dirty="0" err="1">
              <a:solidFill>
                <a:srgbClr val="010000"/>
              </a:solidFill>
              <a:latin typeface="Calibri Light" panose="020F0302020204030204"/>
            </a:rPr>
            <a:t>,</a:t>
          </a:r>
          <a:r>
            <a:rPr lang="en-US" sz="1500" kern="1200" dirty="0" err="1"/>
            <a:t>a</a:t>
          </a:r>
          <a:r>
            <a:rPr lang="en-US" sz="1500" kern="1200" dirty="0"/>
            <a:t> </a:t>
          </a:r>
          <a:r>
            <a:rPr lang="en-US" sz="1500" kern="1200" dirty="0" err="1"/>
            <a:t>jego</a:t>
          </a:r>
          <a:r>
            <a:rPr lang="en-US" sz="1500" kern="1200" dirty="0"/>
            <a:t> </a:t>
          </a:r>
          <a:r>
            <a:rPr lang="en-US" sz="1500" kern="1200" dirty="0" err="1"/>
            <a:t>bagaż</a:t>
          </a:r>
          <a:r>
            <a:rPr lang="en-US" sz="1500" kern="1200" dirty="0"/>
            <a:t> 5 kg.</a:t>
          </a:r>
        </a:p>
      </dsp:txBody>
      <dsp:txXfrm>
        <a:off x="90150" y="301316"/>
        <a:ext cx="2600582" cy="3748704"/>
      </dsp:txXfrm>
    </dsp:sp>
    <dsp:sp modelId="{FEFB45D4-E878-4E52-A7B2-42257A0FA63F}">
      <dsp:nvSpPr>
        <dsp:cNvPr id="0" name=""/>
        <dsp:cNvSpPr/>
      </dsp:nvSpPr>
      <dsp:spPr>
        <a:xfrm>
          <a:off x="3047880" y="1833131"/>
          <a:ext cx="585628" cy="6850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3047880" y="1970146"/>
        <a:ext cx="409940" cy="411044"/>
      </dsp:txXfrm>
    </dsp:sp>
    <dsp:sp modelId="{24681E05-EB93-4200-A438-E262BC0984A1}">
      <dsp:nvSpPr>
        <dsp:cNvPr id="0" name=""/>
        <dsp:cNvSpPr/>
      </dsp:nvSpPr>
      <dsp:spPr>
        <a:xfrm>
          <a:off x="3876600" y="220408"/>
          <a:ext cx="2762398" cy="39105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/>
            <a:t>Żeby</a:t>
          </a:r>
          <a:r>
            <a:rPr lang="en-US" sz="1500" kern="1200" dirty="0"/>
            <a:t> </a:t>
          </a:r>
          <a:r>
            <a:rPr lang="en-US" sz="1500" kern="1200" dirty="0" err="1"/>
            <a:t>wypożyczyć</a:t>
          </a:r>
          <a:r>
            <a:rPr lang="en-US" sz="1500" kern="1200" dirty="0"/>
            <a:t> rower, </a:t>
          </a:r>
          <a:r>
            <a:rPr lang="en-US" sz="1500" kern="1200" dirty="0" err="1"/>
            <a:t>trzeba</a:t>
          </a:r>
          <a:r>
            <a:rPr lang="en-US" sz="1500" kern="1200" dirty="0"/>
            <a:t> </a:t>
          </a:r>
          <a:r>
            <a:rPr lang="en-US" sz="1500" kern="1200" dirty="0" err="1"/>
            <a:t>zarejestrować</a:t>
          </a:r>
          <a:r>
            <a:rPr lang="en-US" sz="1500" kern="1200" dirty="0"/>
            <a:t> </a:t>
          </a:r>
          <a:r>
            <a:rPr lang="en-US" sz="1500" kern="1200" dirty="0" err="1"/>
            <a:t>się</a:t>
          </a:r>
          <a:r>
            <a:rPr lang="en-US" sz="1500" kern="1200" dirty="0"/>
            <a:t> w </a:t>
          </a:r>
          <a:r>
            <a:rPr lang="en-US" sz="1500" kern="1200" dirty="0" err="1"/>
            <a:t>systemie</a:t>
          </a:r>
          <a:r>
            <a:rPr lang="en-US" sz="1500" kern="1200" dirty="0"/>
            <a:t>. </a:t>
          </a:r>
          <a:r>
            <a:rPr lang="en-US" sz="1500" kern="1200" dirty="0" err="1"/>
            <a:t>Można</a:t>
          </a:r>
          <a:r>
            <a:rPr lang="en-US" sz="1500" kern="1200" dirty="0"/>
            <a:t> to </a:t>
          </a:r>
          <a:r>
            <a:rPr lang="en-US" sz="1500" kern="1200" dirty="0" err="1"/>
            <a:t>zrobić</a:t>
          </a:r>
          <a:r>
            <a:rPr lang="en-US" sz="1500" kern="1200" dirty="0"/>
            <a:t> </a:t>
          </a:r>
          <a:r>
            <a:rPr lang="en-US" sz="1500" kern="1200" dirty="0" err="1"/>
            <a:t>na</a:t>
          </a:r>
          <a:r>
            <a:rPr lang="en-US" sz="1500" kern="1200" dirty="0"/>
            <a:t> </a:t>
          </a:r>
          <a:r>
            <a:rPr lang="en-US" sz="1500" kern="1200" dirty="0" err="1"/>
            <a:t>stronie</a:t>
          </a:r>
          <a:r>
            <a:rPr lang="en-US" sz="1500" kern="1200" dirty="0"/>
            <a:t> </a:t>
          </a:r>
          <a:r>
            <a:rPr lang="en-US" sz="1500" kern="1200" dirty="0" err="1"/>
            <a:t>internetowej</a:t>
          </a:r>
          <a:r>
            <a:rPr lang="en-US" sz="1500" kern="1200" dirty="0"/>
            <a:t> rowerowelodzkie.pl, w </a:t>
          </a:r>
          <a:r>
            <a:rPr lang="en-US" sz="1500" kern="1200" dirty="0" err="1"/>
            <a:t>aplikacji</a:t>
          </a:r>
          <a:r>
            <a:rPr lang="en-US" sz="1500" kern="1200" dirty="0"/>
            <a:t> </a:t>
          </a:r>
          <a:r>
            <a:rPr lang="en-US" sz="1500" kern="1200" dirty="0" err="1"/>
            <a:t>mobilnej</a:t>
          </a:r>
          <a:r>
            <a:rPr lang="en-US" sz="1500" kern="1200" dirty="0"/>
            <a:t> „</a:t>
          </a:r>
          <a:r>
            <a:rPr lang="en-US" sz="1500" kern="1200" dirty="0" err="1"/>
            <a:t>Rowerowe</a:t>
          </a:r>
          <a:r>
            <a:rPr lang="en-US" sz="1500" kern="1200" dirty="0"/>
            <a:t> </a:t>
          </a:r>
          <a:r>
            <a:rPr lang="en-US" sz="1500" kern="1200" dirty="0" err="1"/>
            <a:t>Łódzkie</a:t>
          </a:r>
          <a:r>
            <a:rPr lang="en-US" sz="1500" kern="1200" dirty="0"/>
            <a:t>” </a:t>
          </a:r>
          <a:r>
            <a:rPr lang="en-US" sz="1500" kern="1200" dirty="0" err="1"/>
            <a:t>lub</a:t>
          </a:r>
          <a:r>
            <a:rPr lang="en-US" sz="1500" kern="1200" dirty="0"/>
            <a:t> </a:t>
          </a:r>
          <a:r>
            <a:rPr lang="en-US" sz="1500" kern="1200" dirty="0" err="1"/>
            <a:t>dzwoniąc</a:t>
          </a:r>
          <a:r>
            <a:rPr lang="en-US" sz="1500" kern="1200" dirty="0"/>
            <a:t> do centrum </a:t>
          </a:r>
          <a:r>
            <a:rPr lang="en-US" sz="1500" kern="1200" dirty="0" err="1"/>
            <a:t>kontaktu</a:t>
          </a:r>
          <a:r>
            <a:rPr lang="en-US" sz="1500" kern="1200" dirty="0"/>
            <a:t> tel. (42) 214 40 00. </a:t>
          </a:r>
          <a:r>
            <a:rPr lang="en-US" sz="1500" kern="1200" dirty="0" err="1"/>
            <a:t>Niezbędna</a:t>
          </a:r>
          <a:r>
            <a:rPr lang="en-US" sz="1500" kern="1200" dirty="0"/>
            <a:t> jest </a:t>
          </a:r>
          <a:r>
            <a:rPr lang="en-US" sz="1500" kern="1200" dirty="0" err="1"/>
            <a:t>opłata</a:t>
          </a:r>
          <a:r>
            <a:rPr lang="en-US" sz="1500" kern="1200" dirty="0"/>
            <a:t> </a:t>
          </a:r>
          <a:r>
            <a:rPr lang="en-US" sz="1500" kern="1200" dirty="0" err="1"/>
            <a:t>aktywacyjna</a:t>
          </a:r>
          <a:r>
            <a:rPr lang="en-US" sz="1500" kern="1200" dirty="0"/>
            <a:t>  w </a:t>
          </a:r>
          <a:r>
            <a:rPr lang="en-US" sz="1500" kern="1200" dirty="0" err="1"/>
            <a:t>wysokości</a:t>
          </a:r>
          <a:r>
            <a:rPr lang="en-US" sz="1500" kern="1200" dirty="0"/>
            <a:t> </a:t>
          </a:r>
          <a:br>
            <a:rPr lang="en-US" sz="1500" kern="1200" dirty="0"/>
          </a:br>
          <a:r>
            <a:rPr lang="en-US" sz="1500" kern="1200" dirty="0"/>
            <a:t>20 </a:t>
          </a:r>
          <a:r>
            <a:rPr lang="en-US" sz="1500" kern="1200" dirty="0" err="1"/>
            <a:t>złotych</a:t>
          </a:r>
          <a:r>
            <a:rPr lang="en-US" sz="1500" kern="1200" dirty="0"/>
            <a:t> (z </a:t>
          </a:r>
          <a:r>
            <a:rPr lang="en-US" sz="1500" kern="1200" dirty="0" err="1"/>
            <a:t>tej</a:t>
          </a:r>
          <a:r>
            <a:rPr lang="en-US" sz="1500" kern="1200" dirty="0"/>
            <a:t> </a:t>
          </a:r>
          <a:r>
            <a:rPr lang="en-US" sz="1500" kern="1200" dirty="0" err="1"/>
            <a:t>kwoty</a:t>
          </a:r>
          <a:r>
            <a:rPr lang="en-US" sz="1500" kern="1200" dirty="0"/>
            <a:t> </a:t>
          </a:r>
          <a:r>
            <a:rPr lang="en-US" sz="1500" kern="1200" dirty="0" err="1"/>
            <a:t>będą</a:t>
          </a:r>
          <a:r>
            <a:rPr lang="en-US" sz="1500" kern="1200" dirty="0"/>
            <a:t> </a:t>
          </a:r>
          <a:r>
            <a:rPr lang="en-US" sz="1500" kern="1200" dirty="0" err="1"/>
            <a:t>pobierane</a:t>
          </a:r>
          <a:r>
            <a:rPr lang="en-US" sz="1500" kern="1200" dirty="0"/>
            <a:t> </a:t>
          </a:r>
          <a:r>
            <a:rPr lang="en-US" sz="1500" kern="1200" dirty="0" err="1"/>
            <a:t>opłaty</a:t>
          </a:r>
          <a:r>
            <a:rPr lang="en-US" sz="1500" kern="1200" dirty="0"/>
            <a:t> za </a:t>
          </a:r>
          <a:r>
            <a:rPr lang="en-US" sz="1500" kern="1200" dirty="0" err="1"/>
            <a:t>przyszłe</a:t>
          </a:r>
          <a:r>
            <a:rPr lang="en-US" sz="1500" kern="1200" dirty="0"/>
            <a:t> </a:t>
          </a:r>
          <a:r>
            <a:rPr lang="en-US" sz="1500" kern="1200" dirty="0" err="1"/>
            <a:t>wypożyczenia</a:t>
          </a:r>
          <a:r>
            <a:rPr lang="en-US" sz="1500" kern="1200" dirty="0"/>
            <a:t>) </a:t>
          </a:r>
          <a:r>
            <a:rPr lang="en-US" sz="1500" kern="1200" dirty="0" err="1"/>
            <a:t>i</a:t>
          </a:r>
          <a:r>
            <a:rPr lang="en-US" sz="1500" kern="1200" dirty="0"/>
            <a:t> </a:t>
          </a:r>
          <a:r>
            <a:rPr lang="en-US" sz="1500" kern="1200" dirty="0" err="1"/>
            <a:t>potwierdzenie</a:t>
          </a:r>
          <a:r>
            <a:rPr lang="en-US" sz="1500" kern="1200" dirty="0"/>
            <a:t> </a:t>
          </a:r>
          <a:r>
            <a:rPr lang="en-US" sz="1500" kern="1200" dirty="0" err="1"/>
            <a:t>rejestracji</a:t>
          </a:r>
          <a:r>
            <a:rPr lang="en-US" sz="1500" kern="1200" dirty="0"/>
            <a:t> </a:t>
          </a:r>
          <a:r>
            <a:rPr lang="en-US" sz="1500" kern="1200" dirty="0" err="1"/>
            <a:t>poprzez</a:t>
          </a:r>
          <a:r>
            <a:rPr lang="en-US" sz="1500" kern="1200" dirty="0"/>
            <a:t> link </a:t>
          </a:r>
          <a:r>
            <a:rPr lang="en-US" sz="1500" kern="1200" dirty="0" err="1"/>
            <a:t>aktywacyjny</a:t>
          </a:r>
          <a:r>
            <a:rPr lang="en-US" sz="1500" kern="1200" dirty="0"/>
            <a:t> (</a:t>
          </a:r>
          <a:r>
            <a:rPr lang="en-US" sz="1500" kern="1200" dirty="0" err="1"/>
            <a:t>szczegółowe</a:t>
          </a:r>
          <a:r>
            <a:rPr lang="en-US" sz="1500" kern="1200" dirty="0"/>
            <a:t> </a:t>
          </a:r>
          <a:r>
            <a:rPr lang="en-US" sz="1500" kern="1200" dirty="0" err="1"/>
            <a:t>instrukcje</a:t>
          </a:r>
          <a:r>
            <a:rPr lang="en-US" sz="1500" kern="1200" dirty="0"/>
            <a:t> </a:t>
          </a:r>
          <a:r>
            <a:rPr lang="en-US" sz="1500" kern="1200" dirty="0" err="1"/>
            <a:t>znajdziecie</a:t>
          </a:r>
          <a:r>
            <a:rPr lang="en-US" sz="1500" kern="1200" dirty="0"/>
            <a:t> </a:t>
          </a:r>
          <a:r>
            <a:rPr lang="en-US" sz="1500" kern="1200" dirty="0" err="1"/>
            <a:t>także</a:t>
          </a:r>
          <a:r>
            <a:rPr lang="en-US" sz="1500" kern="1200" dirty="0"/>
            <a:t> </a:t>
          </a:r>
          <a:r>
            <a:rPr lang="en-US" sz="1500" kern="1200" dirty="0">
              <a:latin typeface="Calibri Light" panose="020F0302020204030204"/>
            </a:rPr>
            <a:t/>
          </a:r>
          <a:br>
            <a:rPr lang="en-US" sz="1500" kern="1200" dirty="0">
              <a:latin typeface="Calibri Light" panose="020F0302020204030204"/>
            </a:rPr>
          </a:br>
          <a:r>
            <a:rPr lang="en-US" sz="1500" kern="1200" dirty="0" err="1"/>
            <a:t>na</a:t>
          </a:r>
          <a:r>
            <a:rPr lang="en-US" sz="1500" kern="1200" dirty="0"/>
            <a:t> </a:t>
          </a:r>
          <a:r>
            <a:rPr lang="en-US" sz="1500" kern="1200" dirty="0" err="1"/>
            <a:t>totemach</a:t>
          </a:r>
          <a:r>
            <a:rPr lang="en-US" sz="1500" kern="1200" dirty="0"/>
            <a:t>).</a:t>
          </a:r>
        </a:p>
      </dsp:txBody>
      <dsp:txXfrm>
        <a:off x="3957508" y="301316"/>
        <a:ext cx="2600582" cy="3748704"/>
      </dsp:txXfrm>
    </dsp:sp>
    <dsp:sp modelId="{9325ABDD-B270-42B2-94F9-4D3D0EDFC70D}">
      <dsp:nvSpPr>
        <dsp:cNvPr id="0" name=""/>
        <dsp:cNvSpPr/>
      </dsp:nvSpPr>
      <dsp:spPr>
        <a:xfrm>
          <a:off x="6915239" y="1833131"/>
          <a:ext cx="585628" cy="6850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6915239" y="1970146"/>
        <a:ext cx="409940" cy="411044"/>
      </dsp:txXfrm>
    </dsp:sp>
    <dsp:sp modelId="{A41A4999-2506-4AFA-B7B8-C1ABA16F60D7}">
      <dsp:nvSpPr>
        <dsp:cNvPr id="0" name=""/>
        <dsp:cNvSpPr/>
      </dsp:nvSpPr>
      <dsp:spPr>
        <a:xfrm>
          <a:off x="7743958" y="220408"/>
          <a:ext cx="2762398" cy="39105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Rower </a:t>
          </a:r>
          <a:r>
            <a:rPr lang="en-US" sz="1500" kern="1200" dirty="0" err="1"/>
            <a:t>można</a:t>
          </a:r>
          <a:r>
            <a:rPr lang="en-US" sz="1500" kern="1200" dirty="0"/>
            <a:t> </a:t>
          </a:r>
          <a:r>
            <a:rPr lang="en-US" sz="1500" kern="1200" dirty="0" err="1"/>
            <a:t>wypożyczyć</a:t>
          </a:r>
          <a:r>
            <a:rPr lang="en-US" sz="1500" kern="1200" dirty="0"/>
            <a:t> </a:t>
          </a:r>
          <a:r>
            <a:rPr lang="en-US" sz="1500" kern="1200" dirty="0" err="1"/>
            <a:t>na</a:t>
          </a:r>
          <a:r>
            <a:rPr lang="en-US" sz="1500" kern="1200" dirty="0"/>
            <a:t> </a:t>
          </a:r>
          <a:r>
            <a:rPr lang="en-US" sz="1500" kern="1200" dirty="0" err="1"/>
            <a:t>trzy</a:t>
          </a:r>
          <a:r>
            <a:rPr lang="en-US" sz="1500" kern="1200" dirty="0"/>
            <a:t> </a:t>
          </a:r>
          <a:r>
            <a:rPr lang="en-US" sz="1500" kern="1200" dirty="0" err="1"/>
            <a:t>sposoby</a:t>
          </a:r>
          <a:r>
            <a:rPr lang="en-US" sz="1500" kern="1200" dirty="0"/>
            <a:t> – za </a:t>
          </a:r>
          <a:r>
            <a:rPr lang="en-US" sz="1500" kern="1200" dirty="0" err="1"/>
            <a:t>pomocą</a:t>
          </a:r>
          <a:r>
            <a:rPr lang="en-US" sz="1500" kern="1200" dirty="0"/>
            <a:t> </a:t>
          </a:r>
          <a:r>
            <a:rPr lang="en-US" sz="1500" kern="1200" dirty="0" err="1"/>
            <a:t>aplikacji</a:t>
          </a:r>
          <a:r>
            <a:rPr lang="en-US" sz="1500" kern="1200" dirty="0"/>
            <a:t> </a:t>
          </a:r>
          <a:r>
            <a:rPr lang="en-US" sz="1500" kern="1200" dirty="0" err="1"/>
            <a:t>mobilnej</a:t>
          </a:r>
          <a:r>
            <a:rPr lang="en-US" sz="1500" kern="1200" dirty="0"/>
            <a:t>, </a:t>
          </a:r>
          <a:r>
            <a:rPr lang="en-US" sz="1500" kern="1200" dirty="0" err="1"/>
            <a:t>sparowanej</a:t>
          </a:r>
          <a:r>
            <a:rPr lang="en-US" sz="1500" kern="1200" dirty="0"/>
            <a:t> </a:t>
          </a:r>
          <a:r>
            <a:rPr lang="en-US" sz="1500" kern="1200" dirty="0" err="1"/>
            <a:t>karty</a:t>
          </a:r>
          <a:r>
            <a:rPr lang="en-US" sz="1500" kern="1200" dirty="0"/>
            <a:t> RFID </a:t>
          </a:r>
          <a:r>
            <a:rPr lang="en-US" sz="1500" kern="1200" dirty="0" err="1"/>
            <a:t>lub</a:t>
          </a:r>
          <a:r>
            <a:rPr lang="en-US" sz="1500" kern="1200" dirty="0"/>
            <a:t> </a:t>
          </a:r>
          <a:r>
            <a:rPr lang="en-US" sz="1500" kern="1200" dirty="0" err="1"/>
            <a:t>poprzez</a:t>
          </a:r>
          <a:r>
            <a:rPr lang="en-US" sz="1500" kern="1200" dirty="0"/>
            <a:t> </a:t>
          </a:r>
          <a:r>
            <a:rPr lang="en-US" sz="1500" kern="1200" dirty="0" err="1"/>
            <a:t>kontakt</a:t>
          </a:r>
          <a:r>
            <a:rPr lang="en-US" sz="1500" kern="1200" dirty="0"/>
            <a:t> </a:t>
          </a:r>
          <a:br>
            <a:rPr lang="en-US" sz="1500" kern="1200" dirty="0"/>
          </a:br>
          <a:r>
            <a:rPr lang="en-US" sz="1500" kern="1200" dirty="0"/>
            <a:t>z </a:t>
          </a:r>
          <a:r>
            <a:rPr lang="en-US" sz="1500" kern="1200" dirty="0" err="1"/>
            <a:t>infolinią</a:t>
          </a:r>
          <a:r>
            <a:rPr lang="en-US" sz="1500" kern="1200" dirty="0"/>
            <a:t>. </a:t>
          </a:r>
          <a:r>
            <a:rPr lang="en-US" sz="1500" kern="1200" dirty="0" err="1"/>
            <a:t>Wypożyczając</a:t>
          </a:r>
          <a:r>
            <a:rPr lang="en-US" sz="1500" kern="1200" dirty="0"/>
            <a:t> rower </a:t>
          </a:r>
          <a:r>
            <a:rPr lang="en-US" sz="1500" kern="1200" dirty="0" err="1"/>
            <a:t>poprzez</a:t>
          </a:r>
          <a:r>
            <a:rPr lang="en-US" sz="1500" kern="1200" dirty="0"/>
            <a:t> </a:t>
          </a:r>
          <a:r>
            <a:rPr lang="en-US" sz="1500" kern="1200" dirty="0" err="1"/>
            <a:t>aplikację</a:t>
          </a:r>
          <a:r>
            <a:rPr lang="en-US" sz="1500" kern="1200" dirty="0"/>
            <a:t> </a:t>
          </a:r>
          <a:r>
            <a:rPr lang="en-US" sz="1500" kern="1200" dirty="0" err="1"/>
            <a:t>Rowerowe</a:t>
          </a:r>
          <a:r>
            <a:rPr lang="en-US" sz="1500" kern="1200" dirty="0"/>
            <a:t> </a:t>
          </a:r>
          <a:r>
            <a:rPr lang="en-US" sz="1500" kern="1200" dirty="0" err="1"/>
            <a:t>Łódzkie</a:t>
          </a:r>
          <a:r>
            <a:rPr lang="en-US" sz="1500" kern="1200" dirty="0"/>
            <a:t> </a:t>
          </a:r>
          <a:r>
            <a:rPr lang="en-US" sz="1500" kern="1200" dirty="0" err="1"/>
            <a:t>wystarczy</a:t>
          </a:r>
          <a:r>
            <a:rPr lang="en-US" sz="1500" kern="1200" dirty="0"/>
            <a:t> </a:t>
          </a:r>
          <a:r>
            <a:rPr lang="en-US" sz="1500" kern="1200" dirty="0" err="1"/>
            <a:t>zeskanować</a:t>
          </a:r>
          <a:r>
            <a:rPr lang="en-US" sz="1500" kern="1200" dirty="0"/>
            <a:t> </a:t>
          </a:r>
          <a:r>
            <a:rPr lang="en-US" sz="1500" kern="1200" dirty="0" err="1"/>
            <a:t>kod</a:t>
          </a:r>
          <a:r>
            <a:rPr lang="en-US" sz="1500" kern="1200" dirty="0"/>
            <a:t> QR </a:t>
          </a:r>
          <a:r>
            <a:rPr lang="en-US" sz="1500" kern="1200" dirty="0" err="1"/>
            <a:t>na</a:t>
          </a:r>
          <a:r>
            <a:rPr lang="en-US" sz="1500" kern="1200" dirty="0"/>
            <a:t> </a:t>
          </a:r>
          <a:r>
            <a:rPr lang="en-US" sz="1500" kern="1200" dirty="0" err="1"/>
            <a:t>rowerze</a:t>
          </a:r>
          <a:r>
            <a:rPr lang="en-US" sz="1500" kern="1200" dirty="0"/>
            <a:t> </a:t>
          </a:r>
          <a:r>
            <a:rPr lang="en-US" sz="1500" kern="1200" dirty="0" err="1"/>
            <a:t>lub</a:t>
          </a:r>
          <a:r>
            <a:rPr lang="en-US" sz="1500" kern="1200" dirty="0"/>
            <a:t> </a:t>
          </a:r>
          <a:r>
            <a:rPr lang="en-US" sz="1500" kern="1200" dirty="0" err="1"/>
            <a:t>wpisać</a:t>
          </a:r>
          <a:r>
            <a:rPr lang="en-US" sz="1500" kern="1200" dirty="0"/>
            <a:t> </a:t>
          </a:r>
          <a:r>
            <a:rPr lang="en-US" sz="1500" kern="1200" dirty="0" err="1"/>
            <a:t>jego</a:t>
          </a:r>
          <a:r>
            <a:rPr lang="en-US" sz="1500" kern="1200" dirty="0"/>
            <a:t> </a:t>
          </a:r>
          <a:r>
            <a:rPr lang="en-US" sz="1500" kern="1200" dirty="0" err="1"/>
            <a:t>numer</a:t>
          </a:r>
          <a:r>
            <a:rPr lang="en-US" sz="1500" kern="1200" dirty="0"/>
            <a:t> </a:t>
          </a:r>
          <a:r>
            <a:rPr lang="en-US" sz="1500" kern="1200" dirty="0" err="1"/>
            <a:t>i</a:t>
          </a:r>
          <a:r>
            <a:rPr lang="en-US" sz="1500" kern="1200" dirty="0"/>
            <a:t> </a:t>
          </a:r>
          <a:r>
            <a:rPr lang="en-US" sz="1500" kern="1200" dirty="0" err="1"/>
            <a:t>kliknąć</a:t>
          </a:r>
          <a:r>
            <a:rPr lang="en-US" sz="1500" kern="1200" dirty="0"/>
            <a:t> „WYPOŻYCZ”. Za </a:t>
          </a:r>
          <a:r>
            <a:rPr lang="en-US" sz="1500" kern="1200" dirty="0" err="1"/>
            <a:t>pomocą</a:t>
          </a:r>
          <a:r>
            <a:rPr lang="en-US" sz="1500" kern="1200" dirty="0"/>
            <a:t> </a:t>
          </a:r>
          <a:r>
            <a:rPr lang="en-US" sz="1500" kern="1200" dirty="0" err="1"/>
            <a:t>karty</a:t>
          </a:r>
          <a:r>
            <a:rPr lang="en-US" sz="1500" kern="1200" dirty="0"/>
            <a:t> RFID – </a:t>
          </a:r>
          <a:r>
            <a:rPr lang="en-US" sz="1500" kern="1200" dirty="0" err="1"/>
            <a:t>należy</a:t>
          </a:r>
          <a:r>
            <a:rPr lang="en-US" sz="1500" kern="1200" dirty="0"/>
            <a:t> </a:t>
          </a:r>
          <a:r>
            <a:rPr lang="en-US" sz="1500" kern="1200" dirty="0" err="1"/>
            <a:t>ją</a:t>
          </a:r>
          <a:r>
            <a:rPr lang="en-US" sz="1500" kern="1200" dirty="0"/>
            <a:t> </a:t>
          </a:r>
          <a:r>
            <a:rPr lang="en-US" sz="1500" kern="1200" dirty="0" err="1"/>
            <a:t>przyłożyć</a:t>
          </a:r>
          <a:r>
            <a:rPr lang="en-US" sz="1500" kern="1200" dirty="0"/>
            <a:t> </a:t>
          </a:r>
          <a:r>
            <a:rPr lang="en-US" sz="1500" kern="1200" dirty="0">
              <a:latin typeface="Calibri Light" panose="020F0302020204030204"/>
            </a:rPr>
            <a:t/>
          </a:r>
          <a:br>
            <a:rPr lang="en-US" sz="1500" kern="1200" dirty="0">
              <a:latin typeface="Calibri Light" panose="020F0302020204030204"/>
            </a:rPr>
          </a:br>
          <a:r>
            <a:rPr lang="en-US" sz="1500" kern="1200" dirty="0"/>
            <a:t>do </a:t>
          </a:r>
          <a:r>
            <a:rPr lang="en-US" sz="1500" kern="1200" dirty="0" err="1"/>
            <a:t>czytnika</a:t>
          </a:r>
          <a:r>
            <a:rPr lang="en-US" sz="1500" kern="1200" dirty="0"/>
            <a:t> w </a:t>
          </a:r>
          <a:r>
            <a:rPr lang="en-US" sz="1500" kern="1200" dirty="0" err="1"/>
            <a:t>tylnej</a:t>
          </a:r>
          <a:r>
            <a:rPr lang="en-US" sz="1500" kern="1200" dirty="0"/>
            <a:t> </a:t>
          </a:r>
          <a:r>
            <a:rPr lang="en-US" sz="1500" kern="1200" dirty="0" err="1"/>
            <a:t>części</a:t>
          </a:r>
          <a:r>
            <a:rPr lang="en-US" sz="1500" kern="1200" dirty="0"/>
            <a:t> </a:t>
          </a:r>
          <a:r>
            <a:rPr lang="en-US" sz="1500" kern="1200" dirty="0" err="1"/>
            <a:t>roweru</a:t>
          </a:r>
          <a:r>
            <a:rPr lang="en-US" sz="1500" kern="1200" dirty="0"/>
            <a:t>. </a:t>
          </a:r>
          <a:r>
            <a:rPr lang="en-US" sz="1500" kern="1200" dirty="0" err="1"/>
            <a:t>Zamek</a:t>
          </a:r>
          <a:r>
            <a:rPr lang="en-US" sz="1500" kern="1200" dirty="0"/>
            <a:t> O-Lock </a:t>
          </a:r>
          <a:r>
            <a:rPr lang="en-US" sz="1500" kern="1200" dirty="0" err="1"/>
            <a:t>zostanie</a:t>
          </a:r>
          <a:r>
            <a:rPr lang="en-US" sz="1500" kern="1200" dirty="0"/>
            <a:t> </a:t>
          </a:r>
          <a:r>
            <a:rPr lang="en-US" sz="1500" kern="1200" dirty="0" err="1"/>
            <a:t>odblokowany</a:t>
          </a:r>
          <a:r>
            <a:rPr lang="en-US" sz="1500" kern="1200" dirty="0"/>
            <a:t>.</a:t>
          </a:r>
        </a:p>
      </dsp:txBody>
      <dsp:txXfrm>
        <a:off x="7824866" y="301316"/>
        <a:ext cx="2600582" cy="37487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798F1D-B55E-49F7-B160-228CB61D56D2}">
      <dsp:nvSpPr>
        <dsp:cNvPr id="0" name=""/>
        <dsp:cNvSpPr/>
      </dsp:nvSpPr>
      <dsp:spPr>
        <a:xfrm>
          <a:off x="0" y="446248"/>
          <a:ext cx="7559504" cy="2667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Wybór asortymentu w Na Gramy jest naprawdę imponujący. Dostaniemy tu ogromny wachlarz produktów sypkich, takich jak mąki tradycyjne, ale i bezglutenowe, kasze, ciecierzycę, fasolę, ryż, w tym czarny i dedykowany do sushi, orzechy, suszone owoce (m.in. naturalnie słodkie truskawki, aromatyczne banany i mango, daktyle oraz figi bez dodatku siarki), naturalne przyprawy bez polepszaczy smaku, hiszpańską oliwę, ekologiczne kawy, herbaty, a nawet kosmetyki i chemię gospodarczą bez szkodliwych substancji. </a:t>
          </a:r>
        </a:p>
      </dsp:txBody>
      <dsp:txXfrm>
        <a:off x="130221" y="576469"/>
        <a:ext cx="7299062" cy="2407158"/>
      </dsp:txXfrm>
    </dsp:sp>
    <dsp:sp modelId="{97E0DBA8-6692-41FE-B075-C5FE8535B3F6}">
      <dsp:nvSpPr>
        <dsp:cNvPr id="0" name=""/>
        <dsp:cNvSpPr/>
      </dsp:nvSpPr>
      <dsp:spPr>
        <a:xfrm>
          <a:off x="0" y="3171448"/>
          <a:ext cx="7559504" cy="266760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Omijamy koszt opakowania, który jest bardzo wysoki, a do tego mamy gwarancję, że produkty, które kupujemy są zdrowe dla nas, jak i dla naszych dzieci.</a:t>
          </a:r>
        </a:p>
      </dsp:txBody>
      <dsp:txXfrm>
        <a:off x="130221" y="3301669"/>
        <a:ext cx="7299062" cy="24071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26.04.2023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26.04.2023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26.04.2023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26.04.2023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26.04.2023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26.04.2023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26.04.2023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26.04.2023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26.04.2023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26.04.2023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26.04.2023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26.04.2023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4709B26F-413A-7CE9-D087-78753EF2B1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9671" r="-2" b="-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pl-PL">
                <a:solidFill>
                  <a:srgbClr val="FFFFFF"/>
                </a:solidFill>
                <a:cs typeface="Calibri Light"/>
              </a:rPr>
              <a:t>Czy Pabianice są EKO?</a:t>
            </a:r>
            <a:endParaRPr lang="pl-PL">
              <a:solidFill>
                <a:srgbClr val="FFFFFF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503615" y="6377019"/>
            <a:ext cx="9144000" cy="10983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>
                <a:solidFill>
                  <a:srgbClr val="FFFFFF"/>
                </a:solidFill>
                <a:cs typeface="Calibri"/>
              </a:rPr>
              <a:t>Wykonawcy: Kamil Wyciszkiewicz, Łukasz Kubik</a:t>
            </a:r>
            <a:endParaRPr lang="pl-P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FB1935-8E54-8497-87F2-0AC0A3F0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67" y="-1030"/>
            <a:ext cx="5409367" cy="2086517"/>
          </a:xfrm>
        </p:spPr>
        <p:txBody>
          <a:bodyPr>
            <a:normAutofit/>
          </a:bodyPr>
          <a:lstStyle/>
          <a:p>
            <a:r>
              <a:rPr lang="en-US" b="1" dirty="0" err="1">
                <a:cs typeface="Calibri Light"/>
              </a:rPr>
              <a:t>Firma</a:t>
            </a:r>
            <a:r>
              <a:rPr lang="en-US" b="1" dirty="0">
                <a:cs typeface="Calibri Light"/>
              </a:rPr>
              <a:t> ZWiK </a:t>
            </a:r>
            <a:r>
              <a:rPr lang="en-US" b="1" dirty="0" err="1">
                <a:cs typeface="Calibri Light"/>
              </a:rPr>
              <a:t>Pabianice</a:t>
            </a:r>
            <a:endParaRPr lang="en-US" b="1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911B6-E3E8-B8D5-5B38-9AA416F90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578" y="2027369"/>
            <a:ext cx="4597887" cy="483242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 err="1">
                <a:ea typeface="+mn-lt"/>
                <a:cs typeface="+mn-lt"/>
              </a:rPr>
              <a:t>Podstawowym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przedmiotem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działalności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Spółki</a:t>
            </a:r>
            <a:r>
              <a:rPr lang="en-US" sz="2000" dirty="0">
                <a:ea typeface="+mn-lt"/>
                <a:cs typeface="+mn-lt"/>
              </a:rPr>
              <a:t> jest </a:t>
            </a:r>
            <a:r>
              <a:rPr lang="en-US" sz="2000" dirty="0" err="1">
                <a:ea typeface="+mn-lt"/>
                <a:cs typeface="+mn-lt"/>
              </a:rPr>
              <a:t>świadczenie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usług</a:t>
            </a:r>
            <a:r>
              <a:rPr lang="en-US" sz="2000" dirty="0">
                <a:ea typeface="+mn-lt"/>
                <a:cs typeface="+mn-lt"/>
              </a:rPr>
              <a:t> w </a:t>
            </a:r>
            <a:r>
              <a:rPr lang="en-US" sz="2000" dirty="0" err="1">
                <a:ea typeface="+mn-lt"/>
                <a:cs typeface="+mn-lt"/>
              </a:rPr>
              <a:t>zakresie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zbiorowego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zaopatrzenia</a:t>
            </a:r>
            <a:r>
              <a:rPr lang="en-US" sz="2000" dirty="0">
                <a:ea typeface="+mn-lt"/>
                <a:cs typeface="+mn-lt"/>
              </a:rPr>
              <a:t> w </a:t>
            </a:r>
            <a:r>
              <a:rPr lang="en-US" sz="2000" dirty="0" err="1">
                <a:ea typeface="+mn-lt"/>
                <a:cs typeface="+mn-lt"/>
              </a:rPr>
              <a:t>wodę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zbiorowego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odprowadzania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ścieków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wykonywanych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na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rzecz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mieszkańców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Gminy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Miejskiej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Pabianice</a:t>
            </a:r>
            <a:r>
              <a:rPr lang="en-US" sz="2000" dirty="0">
                <a:ea typeface="+mn-lt"/>
                <a:cs typeface="+mn-lt"/>
              </a:rPr>
              <a:t>, </a:t>
            </a:r>
            <a:r>
              <a:rPr lang="en-US" sz="2000" dirty="0" err="1">
                <a:ea typeface="+mn-lt"/>
                <a:cs typeface="+mn-lt"/>
              </a:rPr>
              <a:t>oraz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miejscowości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ościennych</a:t>
            </a:r>
            <a:r>
              <a:rPr lang="en-US" sz="2000" dirty="0">
                <a:ea typeface="+mn-lt"/>
                <a:cs typeface="+mn-lt"/>
              </a:rPr>
              <a:t>. ZWiK </a:t>
            </a:r>
            <a:r>
              <a:rPr lang="en-US" sz="2000" dirty="0" err="1">
                <a:ea typeface="+mn-lt"/>
                <a:cs typeface="+mn-lt"/>
              </a:rPr>
              <a:t>nie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tylko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dostarcza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wodę</a:t>
            </a:r>
            <a:r>
              <a:rPr lang="en-US" sz="2000" dirty="0">
                <a:ea typeface="+mn-lt"/>
                <a:cs typeface="+mn-lt"/>
              </a:rPr>
              <a:t> do </a:t>
            </a:r>
            <a:r>
              <a:rPr lang="en-US" sz="2000" dirty="0" err="1">
                <a:ea typeface="+mn-lt"/>
                <a:cs typeface="+mn-lt"/>
              </a:rPr>
              <a:t>mieszkań</a:t>
            </a:r>
            <a:r>
              <a:rPr lang="en-US" sz="2000" dirty="0">
                <a:ea typeface="+mn-lt"/>
                <a:cs typeface="+mn-lt"/>
              </a:rPr>
              <a:t>, ale </a:t>
            </a:r>
            <a:r>
              <a:rPr lang="en-US" sz="2000" dirty="0" err="1">
                <a:ea typeface="+mn-lt"/>
                <a:cs typeface="+mn-lt"/>
              </a:rPr>
              <a:t>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też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na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różnego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rodzaju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imprezach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miejskich</a:t>
            </a:r>
            <a:r>
              <a:rPr lang="en-US" sz="2000" dirty="0">
                <a:ea typeface="+mn-lt"/>
                <a:cs typeface="+mn-lt"/>
              </a:rPr>
              <a:t> </a:t>
            </a:r>
            <a:br>
              <a:rPr lang="en-US" sz="2000" dirty="0">
                <a:ea typeface="+mn-lt"/>
                <a:cs typeface="+mn-lt"/>
              </a:rPr>
            </a:br>
            <a:r>
              <a:rPr lang="en-US" sz="2000" dirty="0" err="1">
                <a:ea typeface="+mn-lt"/>
                <a:cs typeface="+mn-lt"/>
              </a:rPr>
              <a:t>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wydarzeniach</a:t>
            </a:r>
            <a:r>
              <a:rPr lang="en-US" sz="2000" dirty="0">
                <a:ea typeface="+mn-lt"/>
                <a:cs typeface="+mn-lt"/>
              </a:rPr>
              <a:t>. </a:t>
            </a:r>
            <a:r>
              <a:rPr lang="en-US" sz="2000" dirty="0" err="1">
                <a:ea typeface="+mn-lt"/>
                <a:cs typeface="+mn-lt"/>
              </a:rPr>
              <a:t>Stoisko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odwiedzają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setki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mieszkańców</a:t>
            </a:r>
            <a:r>
              <a:rPr lang="en-US" sz="2000" dirty="0">
                <a:ea typeface="+mn-lt"/>
                <a:cs typeface="+mn-lt"/>
              </a:rPr>
              <a:t>, </a:t>
            </a:r>
            <a:r>
              <a:rPr lang="en-US" sz="2000" dirty="0" err="1">
                <a:ea typeface="+mn-lt"/>
                <a:cs typeface="+mn-lt"/>
              </a:rPr>
              <a:t>na</a:t>
            </a:r>
            <a:r>
              <a:rPr lang="en-US" sz="2000" dirty="0">
                <a:ea typeface="+mn-lt"/>
                <a:cs typeface="+mn-lt"/>
              </a:rPr>
              <a:t>, </a:t>
            </a:r>
            <a:r>
              <a:rPr lang="en-US" sz="2000" dirty="0" err="1">
                <a:ea typeface="+mn-lt"/>
                <a:cs typeface="+mn-lt"/>
              </a:rPr>
              <a:t>których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zawsze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czeka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świeża</a:t>
            </a:r>
            <a:r>
              <a:rPr lang="en-US" sz="2000" dirty="0">
                <a:ea typeface="+mn-lt"/>
                <a:cs typeface="+mn-lt"/>
              </a:rPr>
              <a:t>, </a:t>
            </a:r>
            <a:r>
              <a:rPr lang="en-US" sz="2000" dirty="0" err="1">
                <a:ea typeface="+mn-lt"/>
                <a:cs typeface="+mn-lt"/>
              </a:rPr>
              <a:t>zdrowa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woda</a:t>
            </a:r>
            <a:r>
              <a:rPr lang="en-US" sz="2000" dirty="0">
                <a:ea typeface="+mn-lt"/>
                <a:cs typeface="+mn-lt"/>
              </a:rPr>
              <a:t> z </a:t>
            </a:r>
            <a:r>
              <a:rPr lang="en-US" sz="2000" dirty="0" err="1">
                <a:ea typeface="+mn-lt"/>
                <a:cs typeface="+mn-lt"/>
              </a:rPr>
              <a:t>kranu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miła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atmosfera</a:t>
            </a:r>
            <a:r>
              <a:rPr lang="en-US" sz="2000" dirty="0">
                <a:ea typeface="+mn-lt"/>
                <a:cs typeface="+mn-lt"/>
              </a:rPr>
              <a:t>. Od </a:t>
            </a:r>
            <a:r>
              <a:rPr lang="en-US" sz="2000" dirty="0" err="1">
                <a:ea typeface="+mn-lt"/>
                <a:cs typeface="+mn-lt"/>
              </a:rPr>
              <a:t>wielu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lat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organizujemy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również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Obchody</a:t>
            </a:r>
            <a:r>
              <a:rPr lang="en-US" sz="2000" dirty="0">
                <a:ea typeface="+mn-lt"/>
                <a:cs typeface="+mn-lt"/>
              </a:rPr>
              <a:t> Dnia Wody.</a:t>
            </a:r>
            <a:endParaRPr lang="en-US" sz="2000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AF6CAB89-035D-53AA-726D-E64A0C2605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205" b="1"/>
          <a:stretch/>
        </p:blipFill>
        <p:spPr>
          <a:xfrm>
            <a:off x="4943900" y="79165"/>
            <a:ext cx="7317372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502DA7D-A7ED-FE57-A812-3C59C83FBC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6" r="-1" b="-1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28273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72D05657-94EE-4B2D-BC1B-A1D0650636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3">
            <a:extLst>
              <a:ext uri="{FF2B5EF4-FFF2-40B4-BE49-F238E27FC236}">
                <a16:creationId xmlns:a16="http://schemas.microsoft.com/office/drawing/2014/main" id="{7586665A-47B3-4AEE-BC94-15D89FF706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5099" y="486184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799EC5-3C10-4D7B-BEE5-C88EE2AE1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8802" y="486184"/>
            <a:ext cx="7363990" cy="1325563"/>
          </a:xfrm>
        </p:spPr>
        <p:txBody>
          <a:bodyPr>
            <a:normAutofit/>
          </a:bodyPr>
          <a:lstStyle/>
          <a:p>
            <a:r>
              <a:rPr lang="en-US" b="1" dirty="0" err="1">
                <a:ea typeface="+mj-lt"/>
                <a:cs typeface="+mj-lt"/>
              </a:rPr>
              <a:t>Czym</a:t>
            </a:r>
            <a:r>
              <a:rPr lang="en-US" b="1" dirty="0">
                <a:ea typeface="+mj-lt"/>
                <a:cs typeface="+mj-lt"/>
              </a:rPr>
              <a:t> jest program „</a:t>
            </a:r>
            <a:r>
              <a:rPr lang="en-US" b="1" dirty="0" err="1">
                <a:ea typeface="+mj-lt"/>
                <a:cs typeface="+mj-lt"/>
              </a:rPr>
              <a:t>Czyste</a:t>
            </a:r>
            <a:r>
              <a:rPr lang="en-US" b="1" dirty="0">
                <a:ea typeface="+mj-lt"/>
                <a:cs typeface="+mj-lt"/>
              </a:rPr>
              <a:t> </a:t>
            </a:r>
            <a:r>
              <a:rPr lang="en-US" b="1" dirty="0" err="1">
                <a:ea typeface="+mj-lt"/>
                <a:cs typeface="+mj-lt"/>
              </a:rPr>
              <a:t>Powietrze</a:t>
            </a:r>
            <a:r>
              <a:rPr lang="en-US" b="1" dirty="0">
                <a:ea typeface="+mj-lt"/>
                <a:cs typeface="+mj-lt"/>
              </a:rPr>
              <a:t>” </a:t>
            </a:r>
            <a:r>
              <a:rPr lang="en-US" b="1" dirty="0" err="1">
                <a:ea typeface="+mj-lt"/>
                <a:cs typeface="+mj-lt"/>
              </a:rPr>
              <a:t>Pabianice</a:t>
            </a:r>
            <a:endParaRPr lang="en-US" b="1" dirty="0" err="1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B8D6966-7652-3EBA-1C88-9D767BDD9E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91" r="4" b="6912"/>
          <a:stretch/>
        </p:blipFill>
        <p:spPr>
          <a:xfrm>
            <a:off x="581526" y="258142"/>
            <a:ext cx="3118718" cy="3118718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4EAB0D01-C019-6058-BBBD-2138BB0AFA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24" r="11580" b="4"/>
          <a:stretch/>
        </p:blipFill>
        <p:spPr>
          <a:xfrm>
            <a:off x="581526" y="3486449"/>
            <a:ext cx="3118718" cy="3118718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EF7DE-99EE-145D-CE3C-92814FF55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0256" y="1897203"/>
            <a:ext cx="7908275" cy="48362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ea typeface="+mn-lt"/>
                <a:cs typeface="+mn-lt"/>
              </a:rPr>
              <a:t>W </a:t>
            </a:r>
            <a:r>
              <a:rPr lang="en-US" sz="2400" dirty="0" err="1">
                <a:ea typeface="+mn-lt"/>
                <a:cs typeface="+mn-lt"/>
              </a:rPr>
              <a:t>Pabianicach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podobnie</a:t>
            </a:r>
            <a:r>
              <a:rPr lang="en-US" sz="2400" dirty="0">
                <a:ea typeface="+mn-lt"/>
                <a:cs typeface="+mn-lt"/>
              </a:rPr>
              <a:t> jak w </a:t>
            </a:r>
            <a:r>
              <a:rPr lang="en-US" sz="2400" dirty="0" err="1">
                <a:ea typeface="+mn-lt"/>
                <a:cs typeface="+mn-lt"/>
              </a:rPr>
              <a:t>innych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miastach</a:t>
            </a:r>
            <a:r>
              <a:rPr lang="en-US" sz="2400" dirty="0">
                <a:ea typeface="+mn-lt"/>
                <a:cs typeface="+mn-lt"/>
              </a:rPr>
              <a:t>, </a:t>
            </a:r>
            <a:r>
              <a:rPr lang="en-US" sz="2400" dirty="0" err="1">
                <a:ea typeface="+mn-lt"/>
                <a:cs typeface="+mn-lt"/>
              </a:rPr>
              <a:t>można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skorzystać</a:t>
            </a:r>
            <a:r>
              <a:rPr lang="en-US" sz="2400" dirty="0">
                <a:ea typeface="+mn-lt"/>
                <a:cs typeface="+mn-lt"/>
              </a:rPr>
              <a:t> z </a:t>
            </a:r>
            <a:r>
              <a:rPr lang="en-US" sz="2400" dirty="0" err="1">
                <a:ea typeface="+mn-lt"/>
                <a:cs typeface="+mn-lt"/>
              </a:rPr>
              <a:t>pierwszego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ogólnopolskiego</a:t>
            </a:r>
            <a:r>
              <a:rPr lang="en-US" sz="2400" dirty="0">
                <a:ea typeface="+mn-lt"/>
                <a:cs typeface="+mn-lt"/>
              </a:rPr>
              <a:t> program </a:t>
            </a:r>
            <a:r>
              <a:rPr lang="en-US" sz="2400" dirty="0" err="1">
                <a:ea typeface="+mn-lt"/>
                <a:cs typeface="+mn-lt"/>
              </a:rPr>
              <a:t>dopłat</a:t>
            </a:r>
            <a:r>
              <a:rPr lang="en-US" sz="2400" dirty="0">
                <a:ea typeface="+mn-lt"/>
                <a:cs typeface="+mn-lt"/>
              </a:rPr>
              <a:t> </a:t>
            </a:r>
            <a:br>
              <a:rPr lang="en-US" sz="2400" dirty="0">
                <a:ea typeface="+mn-lt"/>
                <a:cs typeface="+mn-lt"/>
              </a:rPr>
            </a:br>
            <a:r>
              <a:rPr lang="en-US" sz="2400" dirty="0">
                <a:ea typeface="+mn-lt"/>
                <a:cs typeface="+mn-lt"/>
              </a:rPr>
              <a:t>do </a:t>
            </a:r>
            <a:r>
              <a:rPr lang="en-US" sz="2400" dirty="0" err="1">
                <a:ea typeface="+mn-lt"/>
                <a:cs typeface="+mn-lt"/>
              </a:rPr>
              <a:t>wymiany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starych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pieców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oraz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docieplania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domów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jednorodzinnych</a:t>
            </a:r>
            <a:r>
              <a:rPr lang="en-US" sz="2400" dirty="0">
                <a:ea typeface="+mn-lt"/>
                <a:cs typeface="+mn-lt"/>
              </a:rPr>
              <a:t>. </a:t>
            </a:r>
            <a:r>
              <a:rPr lang="en-US" sz="2400" dirty="0" err="1">
                <a:ea typeface="+mn-lt"/>
                <a:cs typeface="+mn-lt"/>
              </a:rPr>
              <a:t>Jego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głównym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celem</a:t>
            </a:r>
            <a:r>
              <a:rPr lang="en-US" sz="2400" dirty="0">
                <a:ea typeface="+mn-lt"/>
                <a:cs typeface="+mn-lt"/>
              </a:rPr>
              <a:t> jest </a:t>
            </a:r>
            <a:r>
              <a:rPr lang="en-US" sz="2400" dirty="0" err="1">
                <a:ea typeface="+mn-lt"/>
                <a:cs typeface="+mn-lt"/>
              </a:rPr>
              <a:t>walka</a:t>
            </a:r>
            <a:r>
              <a:rPr lang="en-US" sz="2400" dirty="0">
                <a:ea typeface="+mn-lt"/>
                <a:cs typeface="+mn-lt"/>
              </a:rPr>
              <a:t> </a:t>
            </a:r>
            <a:br>
              <a:rPr lang="en-US" sz="2400" dirty="0">
                <a:ea typeface="+mn-lt"/>
                <a:cs typeface="+mn-lt"/>
              </a:rPr>
            </a:br>
            <a:r>
              <a:rPr lang="en-US" sz="2400" dirty="0">
                <a:ea typeface="+mn-lt"/>
                <a:cs typeface="+mn-lt"/>
              </a:rPr>
              <a:t>ze </a:t>
            </a:r>
            <a:r>
              <a:rPr lang="en-US" sz="2400" dirty="0" err="1">
                <a:ea typeface="+mn-lt"/>
                <a:cs typeface="+mn-lt"/>
              </a:rPr>
              <a:t>smogiem</a:t>
            </a:r>
            <a:r>
              <a:rPr lang="en-US" sz="2400" dirty="0">
                <a:ea typeface="+mn-lt"/>
                <a:cs typeface="+mn-lt"/>
              </a:rPr>
              <a:t>. Forma </a:t>
            </a:r>
            <a:r>
              <a:rPr lang="en-US" sz="2400" dirty="0" err="1">
                <a:ea typeface="+mn-lt"/>
                <a:cs typeface="+mn-lt"/>
              </a:rPr>
              <a:t>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wysokość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wsparcia</a:t>
            </a:r>
            <a:r>
              <a:rPr lang="en-US" sz="2400" dirty="0">
                <a:ea typeface="+mn-lt"/>
                <a:cs typeface="+mn-lt"/>
              </a:rPr>
              <a:t> w </a:t>
            </a:r>
            <a:r>
              <a:rPr lang="en-US" sz="2400" dirty="0" err="1">
                <a:ea typeface="+mn-lt"/>
                <a:cs typeface="+mn-lt"/>
              </a:rPr>
              <a:t>programie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zależą</a:t>
            </a:r>
            <a:r>
              <a:rPr lang="en-US" sz="2400" dirty="0">
                <a:ea typeface="+mn-lt"/>
                <a:cs typeface="+mn-lt"/>
              </a:rPr>
              <a:t> od </a:t>
            </a:r>
            <a:r>
              <a:rPr lang="en-US" sz="2400" dirty="0" err="1">
                <a:ea typeface="+mn-lt"/>
                <a:cs typeface="+mn-lt"/>
              </a:rPr>
              <a:t>wysokości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miesięcznego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dochodu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na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osobę</a:t>
            </a:r>
            <a:r>
              <a:rPr lang="en-US" sz="2400" dirty="0">
                <a:ea typeface="+mn-lt"/>
                <a:cs typeface="+mn-lt"/>
              </a:rPr>
              <a:t> w </a:t>
            </a:r>
            <a:r>
              <a:rPr lang="en-US" sz="2400" dirty="0" err="1">
                <a:ea typeface="+mn-lt"/>
                <a:cs typeface="+mn-lt"/>
              </a:rPr>
              <a:t>gospodarstwie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domowym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wnioskodawcy</a:t>
            </a:r>
            <a:r>
              <a:rPr lang="en-US" sz="2400" dirty="0">
                <a:ea typeface="+mn-lt"/>
                <a:cs typeface="+mn-lt"/>
              </a:rPr>
              <a:t>. </a:t>
            </a:r>
            <a:r>
              <a:rPr lang="en-US" sz="2400" dirty="0" err="1">
                <a:ea typeface="+mn-lt"/>
                <a:cs typeface="+mn-lt"/>
              </a:rPr>
              <a:t>Maksymalna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dotacja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wynieść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może</a:t>
            </a:r>
            <a:r>
              <a:rPr lang="en-US" sz="2400" dirty="0">
                <a:ea typeface="+mn-lt"/>
                <a:cs typeface="+mn-lt"/>
              </a:rPr>
              <a:t> do 69 </a:t>
            </a:r>
            <a:r>
              <a:rPr lang="en-US" sz="2400" dirty="0" err="1">
                <a:ea typeface="+mn-lt"/>
                <a:cs typeface="+mn-lt"/>
              </a:rPr>
              <a:t>tys</a:t>
            </a:r>
            <a:r>
              <a:rPr lang="en-US" sz="2400" dirty="0">
                <a:ea typeface="+mn-lt"/>
                <a:cs typeface="+mn-lt"/>
              </a:rPr>
              <a:t>. </a:t>
            </a:r>
            <a:r>
              <a:rPr lang="en-US" sz="2400" dirty="0" err="1">
                <a:ea typeface="+mn-lt"/>
                <a:cs typeface="+mn-lt"/>
              </a:rPr>
              <a:t>złotych</a:t>
            </a:r>
            <a:r>
              <a:rPr lang="en-US" sz="2400" dirty="0">
                <a:ea typeface="+mn-lt"/>
                <a:cs typeface="+mn-lt"/>
              </a:rPr>
              <a:t>. Program </a:t>
            </a:r>
            <a:r>
              <a:rPr lang="en-US" sz="2400" dirty="0" err="1">
                <a:ea typeface="+mn-lt"/>
                <a:cs typeface="+mn-lt"/>
              </a:rPr>
              <a:t>realizowany</a:t>
            </a:r>
            <a:r>
              <a:rPr lang="en-US" sz="2400" dirty="0">
                <a:ea typeface="+mn-lt"/>
                <a:cs typeface="+mn-lt"/>
              </a:rPr>
              <a:t> jest w </a:t>
            </a:r>
            <a:r>
              <a:rPr lang="en-US" sz="2400" dirty="0" err="1">
                <a:ea typeface="+mn-lt"/>
                <a:cs typeface="+mn-lt"/>
              </a:rPr>
              <a:t>latach</a:t>
            </a:r>
            <a:r>
              <a:rPr lang="en-US" sz="2400" dirty="0">
                <a:ea typeface="+mn-lt"/>
                <a:cs typeface="+mn-lt"/>
              </a:rPr>
              <a:t> 2018-2029. </a:t>
            </a:r>
            <a:r>
              <a:rPr lang="en-US" sz="2400" dirty="0" err="1">
                <a:ea typeface="+mn-lt"/>
                <a:cs typeface="+mn-lt"/>
              </a:rPr>
              <a:t>Podpisywanie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wszystkich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umów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będzie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odbywało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się</a:t>
            </a:r>
            <a:r>
              <a:rPr lang="en-US" sz="2400" dirty="0">
                <a:ea typeface="+mn-lt"/>
                <a:cs typeface="+mn-lt"/>
              </a:rPr>
              <a:t> do </a:t>
            </a:r>
            <a:r>
              <a:rPr lang="en-US" sz="2400" dirty="0" err="1">
                <a:ea typeface="+mn-lt"/>
                <a:cs typeface="+mn-lt"/>
              </a:rPr>
              <a:t>dnia</a:t>
            </a:r>
            <a:r>
              <a:rPr lang="en-US" sz="2400" dirty="0">
                <a:ea typeface="+mn-lt"/>
                <a:cs typeface="+mn-lt"/>
              </a:rPr>
              <a:t> 31 </a:t>
            </a:r>
            <a:r>
              <a:rPr lang="en-US" sz="2400" dirty="0" err="1">
                <a:ea typeface="+mn-lt"/>
                <a:cs typeface="+mn-lt"/>
              </a:rPr>
              <a:t>grudnia</a:t>
            </a:r>
            <a:r>
              <a:rPr lang="en-US" sz="2400" dirty="0">
                <a:ea typeface="+mn-lt"/>
                <a:cs typeface="+mn-lt"/>
              </a:rPr>
              <a:t> 2027 r. </a:t>
            </a:r>
            <a:r>
              <a:rPr lang="en-US" sz="2400" dirty="0" err="1">
                <a:ea typeface="+mn-lt"/>
                <a:cs typeface="+mn-lt"/>
              </a:rPr>
              <a:t>Nabór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wniosków</a:t>
            </a:r>
            <a:r>
              <a:rPr lang="en-US" sz="2400" dirty="0">
                <a:ea typeface="+mn-lt"/>
                <a:cs typeface="+mn-lt"/>
              </a:rPr>
              <a:t> jest </a:t>
            </a:r>
            <a:r>
              <a:rPr lang="en-US" sz="2400" dirty="0" err="1">
                <a:ea typeface="+mn-lt"/>
                <a:cs typeface="+mn-lt"/>
              </a:rPr>
              <a:t>prowadzony</a:t>
            </a:r>
            <a:r>
              <a:rPr lang="en-US" sz="2400" dirty="0">
                <a:ea typeface="+mn-lt"/>
                <a:cs typeface="+mn-lt"/>
              </a:rPr>
              <a:t> w </a:t>
            </a:r>
            <a:r>
              <a:rPr lang="en-US" sz="2400" dirty="0" err="1">
                <a:ea typeface="+mn-lt"/>
                <a:cs typeface="+mn-lt"/>
              </a:rPr>
              <a:t>trybie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ciągłym</a:t>
            </a:r>
            <a:r>
              <a:rPr lang="en-US" sz="2400" dirty="0">
                <a:ea typeface="+mn-lt"/>
                <a:cs typeface="+mn-lt"/>
              </a:rPr>
              <a:t>, </a:t>
            </a:r>
            <a:r>
              <a:rPr lang="en-US" sz="2400" dirty="0" err="1">
                <a:ea typeface="+mn-lt"/>
                <a:cs typeface="+mn-lt"/>
              </a:rPr>
              <a:t>dostarczone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dokumenty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są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oceniane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na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bieżąco</a:t>
            </a:r>
            <a:r>
              <a:rPr lang="en-US" sz="2400" dirty="0">
                <a:ea typeface="+mn-lt"/>
                <a:cs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9333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72D05657-94EE-4B2D-BC1B-A1D0650636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1">
            <a:extLst>
              <a:ext uri="{FF2B5EF4-FFF2-40B4-BE49-F238E27FC236}">
                <a16:creationId xmlns:a16="http://schemas.microsoft.com/office/drawing/2014/main" id="{7586665A-47B3-4AEE-BC94-15D89FF706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5099" y="486184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B41CA-E4B5-B489-648A-BF64C0C96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958" y="50755"/>
            <a:ext cx="7363990" cy="1325563"/>
          </a:xfrm>
        </p:spPr>
        <p:txBody>
          <a:bodyPr>
            <a:normAutofit/>
          </a:bodyPr>
          <a:lstStyle/>
          <a:p>
            <a:r>
              <a:rPr lang="en-US" sz="3100" b="1">
                <a:ea typeface="+mj-lt"/>
                <a:cs typeface="+mj-lt"/>
              </a:rPr>
              <a:t>Na co </a:t>
            </a:r>
            <a:r>
              <a:rPr lang="en-US" sz="3100" b="1" err="1">
                <a:ea typeface="+mj-lt"/>
                <a:cs typeface="+mj-lt"/>
              </a:rPr>
              <a:t>można</a:t>
            </a:r>
            <a:r>
              <a:rPr lang="en-US" sz="3100" b="1">
                <a:ea typeface="+mj-lt"/>
                <a:cs typeface="+mj-lt"/>
              </a:rPr>
              <a:t> </a:t>
            </a:r>
            <a:r>
              <a:rPr lang="en-US" sz="3100" b="1" err="1">
                <a:ea typeface="+mj-lt"/>
                <a:cs typeface="+mj-lt"/>
              </a:rPr>
              <a:t>otrzymać</a:t>
            </a:r>
            <a:r>
              <a:rPr lang="en-US" sz="3100" b="1">
                <a:ea typeface="+mj-lt"/>
                <a:cs typeface="+mj-lt"/>
              </a:rPr>
              <a:t> </a:t>
            </a:r>
            <a:r>
              <a:rPr lang="en-US" sz="3100" b="1" err="1">
                <a:ea typeface="+mj-lt"/>
                <a:cs typeface="+mj-lt"/>
              </a:rPr>
              <a:t>wsparcie</a:t>
            </a:r>
            <a:r>
              <a:rPr lang="en-US" sz="3100" b="1">
                <a:ea typeface="+mj-lt"/>
                <a:cs typeface="+mj-lt"/>
              </a:rPr>
              <a:t> </a:t>
            </a:r>
            <a:r>
              <a:rPr lang="en-US" sz="3100" b="1" err="1">
                <a:ea typeface="+mj-lt"/>
                <a:cs typeface="+mj-lt"/>
              </a:rPr>
              <a:t>finansowe</a:t>
            </a:r>
            <a:r>
              <a:rPr lang="en-US" sz="3100" b="1">
                <a:ea typeface="+mj-lt"/>
                <a:cs typeface="+mj-lt"/>
              </a:rPr>
              <a:t> w </a:t>
            </a:r>
            <a:r>
              <a:rPr lang="en-US" sz="3100" b="1" err="1">
                <a:ea typeface="+mj-lt"/>
                <a:cs typeface="+mj-lt"/>
              </a:rPr>
              <a:t>ramach</a:t>
            </a:r>
            <a:r>
              <a:rPr lang="en-US" sz="3100" b="1">
                <a:ea typeface="+mj-lt"/>
                <a:cs typeface="+mj-lt"/>
              </a:rPr>
              <a:t> </a:t>
            </a:r>
            <a:r>
              <a:rPr lang="en-US" sz="3100" b="1" err="1">
                <a:ea typeface="+mj-lt"/>
                <a:cs typeface="+mj-lt"/>
              </a:rPr>
              <a:t>programu</a:t>
            </a:r>
            <a:r>
              <a:rPr lang="en-US" sz="3100" b="1">
                <a:ea typeface="+mj-lt"/>
                <a:cs typeface="+mj-lt"/>
              </a:rPr>
              <a:t> „</a:t>
            </a:r>
            <a:r>
              <a:rPr lang="en-US" sz="3100" b="1" err="1">
                <a:ea typeface="+mj-lt"/>
                <a:cs typeface="+mj-lt"/>
              </a:rPr>
              <a:t>Czyste</a:t>
            </a:r>
            <a:r>
              <a:rPr lang="en-US" sz="3100" b="1">
                <a:ea typeface="+mj-lt"/>
                <a:cs typeface="+mj-lt"/>
              </a:rPr>
              <a:t> </a:t>
            </a:r>
            <a:r>
              <a:rPr lang="en-US" sz="3100" b="1" err="1">
                <a:ea typeface="+mj-lt"/>
                <a:cs typeface="+mj-lt"/>
              </a:rPr>
              <a:t>Powietrze</a:t>
            </a:r>
            <a:r>
              <a:rPr lang="en-US" sz="3100" b="1">
                <a:ea typeface="+mj-lt"/>
                <a:cs typeface="+mj-lt"/>
              </a:rPr>
              <a:t>”?</a:t>
            </a:r>
            <a:endParaRPr lang="en-US" sz="3100" b="1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321FF62-3B4D-EDCD-3BA0-5D8A24640C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5" r="30477" b="3"/>
          <a:stretch/>
        </p:blipFill>
        <p:spPr>
          <a:xfrm>
            <a:off x="581526" y="258142"/>
            <a:ext cx="3118718" cy="3118718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8CA504F-4B60-8E04-68AA-675719620B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03" r="19450" b="3"/>
          <a:stretch/>
        </p:blipFill>
        <p:spPr>
          <a:xfrm>
            <a:off x="581526" y="3486449"/>
            <a:ext cx="3118718" cy="3118718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2A428-4565-60BD-1A81-7C4A53771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4542" y="1422191"/>
            <a:ext cx="7363990" cy="48758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 err="1">
                <a:ea typeface="+mn-lt"/>
                <a:cs typeface="+mn-lt"/>
              </a:rPr>
              <a:t>inwestycje</a:t>
            </a:r>
            <a:r>
              <a:rPr lang="en-US" sz="2400" dirty="0">
                <a:ea typeface="+mn-lt"/>
                <a:cs typeface="+mn-lt"/>
              </a:rPr>
              <a:t>, </a:t>
            </a:r>
            <a:r>
              <a:rPr lang="en-US" sz="2400" dirty="0" err="1">
                <a:ea typeface="+mn-lt"/>
                <a:cs typeface="+mn-lt"/>
              </a:rPr>
              <a:t>na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które</a:t>
            </a:r>
            <a:r>
              <a:rPr lang="en-US" sz="2400" dirty="0">
                <a:ea typeface="+mn-lt"/>
                <a:cs typeface="+mn-lt"/>
              </a:rPr>
              <a:t> jest </a:t>
            </a:r>
            <a:r>
              <a:rPr lang="en-US" sz="2400" dirty="0" err="1">
                <a:ea typeface="+mn-lt"/>
                <a:cs typeface="+mn-lt"/>
              </a:rPr>
              <a:t>możliwość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otrzymania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dofinansowania</a:t>
            </a:r>
            <a:r>
              <a:rPr lang="en-US" sz="2400" dirty="0">
                <a:ea typeface="+mn-lt"/>
                <a:cs typeface="+mn-lt"/>
              </a:rPr>
              <a:t> w </a:t>
            </a:r>
            <a:r>
              <a:rPr lang="en-US" sz="2400" dirty="0" err="1">
                <a:ea typeface="+mn-lt"/>
                <a:cs typeface="+mn-lt"/>
              </a:rPr>
              <a:t>ramach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programu</a:t>
            </a:r>
            <a:r>
              <a:rPr lang="en-US" sz="2400" dirty="0">
                <a:ea typeface="+mn-lt"/>
                <a:cs typeface="+mn-lt"/>
              </a:rPr>
              <a:t> </a:t>
            </a:r>
            <a:br>
              <a:rPr lang="en-US" sz="2400" dirty="0">
                <a:ea typeface="+mn-lt"/>
                <a:cs typeface="+mn-lt"/>
              </a:rPr>
            </a:br>
            <a:r>
              <a:rPr lang="en-US" sz="2400" dirty="0">
                <a:ea typeface="+mn-lt"/>
                <a:cs typeface="+mn-lt"/>
              </a:rPr>
              <a:t>„</a:t>
            </a:r>
            <a:r>
              <a:rPr lang="en-US" sz="2400" dirty="0" err="1">
                <a:ea typeface="+mn-lt"/>
                <a:cs typeface="+mn-lt"/>
              </a:rPr>
              <a:t>Czyste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Powietrze</a:t>
            </a:r>
            <a:r>
              <a:rPr lang="en-US" sz="2400" dirty="0">
                <a:ea typeface="+mn-lt"/>
                <a:cs typeface="+mn-lt"/>
              </a:rPr>
              <a:t>”:</a:t>
            </a:r>
            <a:endParaRPr lang="en-US" sz="2400" dirty="0">
              <a:cs typeface="Calibri"/>
            </a:endParaRPr>
          </a:p>
          <a:p>
            <a:r>
              <a:rPr lang="en-US" sz="2400" dirty="0" err="1">
                <a:ea typeface="+mn-lt"/>
                <a:cs typeface="+mn-lt"/>
              </a:rPr>
              <a:t>wymiana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starych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pieców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na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paliwo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stałe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na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ekologiczne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źródła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ciepła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spełniające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wymagania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programu</a:t>
            </a:r>
            <a:r>
              <a:rPr lang="en-US" sz="2400" dirty="0">
                <a:ea typeface="+mn-lt"/>
                <a:cs typeface="+mn-lt"/>
              </a:rPr>
              <a:t> </a:t>
            </a:r>
            <a:br>
              <a:rPr lang="en-US" sz="2400" dirty="0">
                <a:ea typeface="+mn-lt"/>
                <a:cs typeface="+mn-lt"/>
              </a:rPr>
            </a:br>
            <a:r>
              <a:rPr lang="en-US" sz="2400" dirty="0">
                <a:ea typeface="+mn-lt"/>
                <a:cs typeface="+mn-lt"/>
              </a:rPr>
              <a:t>(od 1 </a:t>
            </a:r>
            <a:r>
              <a:rPr lang="en-US" sz="2400" dirty="0" err="1">
                <a:ea typeface="+mn-lt"/>
                <a:cs typeface="+mn-lt"/>
              </a:rPr>
              <a:t>stycznia</a:t>
            </a:r>
            <a:r>
              <a:rPr lang="en-US" sz="2400" dirty="0">
                <a:ea typeface="+mn-lt"/>
                <a:cs typeface="+mn-lt"/>
              </a:rPr>
              <a:t> 2022 r. </a:t>
            </a:r>
            <a:r>
              <a:rPr lang="en-US" sz="2400" dirty="0" err="1">
                <a:ea typeface="+mn-lt"/>
                <a:cs typeface="+mn-lt"/>
              </a:rPr>
              <a:t>nie</a:t>
            </a:r>
            <a:r>
              <a:rPr lang="en-US" sz="2400" dirty="0">
                <a:ea typeface="+mn-lt"/>
                <a:cs typeface="+mn-lt"/>
              </a:rPr>
              <a:t> ma </a:t>
            </a:r>
            <a:r>
              <a:rPr lang="en-US" sz="2400" dirty="0" err="1">
                <a:ea typeface="+mn-lt"/>
                <a:cs typeface="+mn-lt"/>
              </a:rPr>
              <a:t>możliwości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dofinansowania</a:t>
            </a:r>
            <a:r>
              <a:rPr lang="en-US" sz="2400" dirty="0">
                <a:ea typeface="+mn-lt"/>
                <a:cs typeface="+mn-lt"/>
              </a:rPr>
              <a:t> do </a:t>
            </a:r>
            <a:r>
              <a:rPr lang="en-US" sz="2400" dirty="0" err="1">
                <a:ea typeface="+mn-lt"/>
                <a:cs typeface="+mn-lt"/>
              </a:rPr>
              <a:t>kotła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na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węgiel</a:t>
            </a:r>
            <a:r>
              <a:rPr lang="en-US" sz="2400" dirty="0">
                <a:ea typeface="+mn-lt"/>
                <a:cs typeface="+mn-lt"/>
              </a:rPr>
              <a:t>),</a:t>
            </a:r>
            <a:endParaRPr lang="en-US" sz="2400" dirty="0">
              <a:cs typeface="Calibri" panose="020F0502020204030204"/>
            </a:endParaRPr>
          </a:p>
          <a:p>
            <a:r>
              <a:rPr lang="en-US" sz="2400" dirty="0" err="1">
                <a:ea typeface="+mn-lt"/>
                <a:cs typeface="+mn-lt"/>
              </a:rPr>
              <a:t>instalacja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centralnego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ogrzewania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ciepłej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wody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użytkowej</a:t>
            </a:r>
            <a:r>
              <a:rPr lang="en-US" sz="2400" dirty="0">
                <a:ea typeface="+mn-lt"/>
                <a:cs typeface="+mn-lt"/>
              </a:rPr>
              <a:t>,</a:t>
            </a:r>
            <a:endParaRPr lang="en-US" sz="2400" dirty="0">
              <a:cs typeface="Calibri" panose="020F0502020204030204"/>
            </a:endParaRPr>
          </a:p>
          <a:p>
            <a:r>
              <a:rPr lang="en-US" sz="2400" dirty="0" err="1">
                <a:ea typeface="+mn-lt"/>
                <a:cs typeface="+mn-lt"/>
              </a:rPr>
              <a:t>wentylacja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mechaniczna</a:t>
            </a:r>
            <a:r>
              <a:rPr lang="en-US" sz="2400" dirty="0">
                <a:ea typeface="+mn-lt"/>
                <a:cs typeface="+mn-lt"/>
              </a:rPr>
              <a:t> z </a:t>
            </a:r>
            <a:r>
              <a:rPr lang="en-US" sz="2400" dirty="0" err="1">
                <a:ea typeface="+mn-lt"/>
                <a:cs typeface="+mn-lt"/>
              </a:rPr>
              <a:t>odzyskiem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ciepła</a:t>
            </a:r>
            <a:r>
              <a:rPr lang="en-US" sz="2400" dirty="0">
                <a:ea typeface="+mn-lt"/>
                <a:cs typeface="+mn-lt"/>
              </a:rPr>
              <a:t>,</a:t>
            </a:r>
            <a:endParaRPr lang="en-US" sz="2400" dirty="0">
              <a:cs typeface="Calibri"/>
            </a:endParaRPr>
          </a:p>
          <a:p>
            <a:r>
              <a:rPr lang="en-US" sz="2400" dirty="0" err="1">
                <a:ea typeface="+mn-lt"/>
                <a:cs typeface="+mn-lt"/>
              </a:rPr>
              <a:t>mikroinstalacja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fotowoltaiczna</a:t>
            </a:r>
            <a:r>
              <a:rPr lang="en-US" sz="2400" dirty="0">
                <a:ea typeface="+mn-lt"/>
                <a:cs typeface="+mn-lt"/>
              </a:rPr>
              <a:t> (</a:t>
            </a:r>
            <a:r>
              <a:rPr lang="en-US" sz="2400" dirty="0" err="1">
                <a:ea typeface="+mn-lt"/>
                <a:cs typeface="+mn-lt"/>
              </a:rPr>
              <a:t>dotacja</a:t>
            </a:r>
            <a:r>
              <a:rPr lang="en-US" sz="2400" dirty="0">
                <a:ea typeface="+mn-lt"/>
                <a:cs typeface="+mn-lt"/>
              </a:rPr>
              <a:t> do 5 </a:t>
            </a:r>
            <a:r>
              <a:rPr lang="en-US" sz="2400" dirty="0" err="1">
                <a:ea typeface="+mn-lt"/>
                <a:cs typeface="+mn-lt"/>
              </a:rPr>
              <a:t>tys</a:t>
            </a:r>
            <a:r>
              <a:rPr lang="en-US" sz="2400" dirty="0">
                <a:ea typeface="+mn-lt"/>
                <a:cs typeface="+mn-lt"/>
              </a:rPr>
              <a:t>. </a:t>
            </a:r>
            <a:r>
              <a:rPr lang="en-US" sz="2400" dirty="0" err="1">
                <a:ea typeface="+mn-lt"/>
                <a:cs typeface="+mn-lt"/>
              </a:rPr>
              <a:t>zł</a:t>
            </a:r>
            <a:r>
              <a:rPr lang="en-US" sz="2400" dirty="0">
                <a:ea typeface="+mn-lt"/>
                <a:cs typeface="+mn-lt"/>
              </a:rPr>
              <a:t> / </a:t>
            </a:r>
            <a:r>
              <a:rPr lang="en-US" sz="2400" dirty="0" err="1">
                <a:ea typeface="+mn-lt"/>
                <a:cs typeface="+mn-lt"/>
              </a:rPr>
              <a:t>wymóg</a:t>
            </a:r>
            <a:r>
              <a:rPr lang="en-US" sz="2400" dirty="0">
                <a:ea typeface="+mn-lt"/>
                <a:cs typeface="+mn-lt"/>
              </a:rPr>
              <a:t>: </a:t>
            </a:r>
            <a:r>
              <a:rPr lang="en-US" sz="2400" dirty="0" err="1">
                <a:ea typeface="+mn-lt"/>
                <a:cs typeface="+mn-lt"/>
              </a:rPr>
              <a:t>wymiana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źródła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ciepła</a:t>
            </a:r>
            <a:r>
              <a:rPr lang="en-US" sz="2400" dirty="0">
                <a:ea typeface="+mn-lt"/>
                <a:cs typeface="+mn-lt"/>
              </a:rPr>
              <a:t>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49266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90EDA9-2517-46EC-B6D4-3918D04786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08D2D-6779-F660-8024-65972728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791" y="1405563"/>
            <a:ext cx="6272784" cy="1536192"/>
          </a:xfrm>
        </p:spPr>
        <p:txBody>
          <a:bodyPr anchor="b">
            <a:normAutofit/>
          </a:bodyPr>
          <a:lstStyle/>
          <a:p>
            <a:r>
              <a:rPr lang="en-US" sz="5200" b="1" dirty="0" err="1">
                <a:ea typeface="+mj-lt"/>
                <a:cs typeface="+mj-lt"/>
              </a:rPr>
              <a:t>Ekologiczna</a:t>
            </a:r>
            <a:r>
              <a:rPr lang="en-US" sz="5200" b="1" dirty="0">
                <a:ea typeface="+mj-lt"/>
                <a:cs typeface="+mj-lt"/>
              </a:rPr>
              <a:t> </a:t>
            </a:r>
            <a:r>
              <a:rPr lang="en-US" sz="5200" b="1" dirty="0" err="1">
                <a:ea typeface="+mj-lt"/>
                <a:cs typeface="+mj-lt"/>
              </a:rPr>
              <a:t>oaza</a:t>
            </a:r>
            <a:r>
              <a:rPr lang="en-US" sz="5200" b="1" dirty="0">
                <a:ea typeface="+mj-lt"/>
                <a:cs typeface="+mj-lt"/>
              </a:rPr>
              <a:t> </a:t>
            </a:r>
            <a:r>
              <a:rPr lang="en-US" sz="5200" b="1" dirty="0" err="1">
                <a:ea typeface="+mj-lt"/>
                <a:cs typeface="+mj-lt"/>
              </a:rPr>
              <a:t>dla</a:t>
            </a:r>
            <a:r>
              <a:rPr lang="en-US" sz="5200" b="1" dirty="0">
                <a:ea typeface="+mj-lt"/>
                <a:cs typeface="+mj-lt"/>
              </a:rPr>
              <a:t> </a:t>
            </a:r>
            <a:r>
              <a:rPr lang="en-US" sz="5200" b="1" dirty="0" err="1">
                <a:ea typeface="+mj-lt"/>
                <a:cs typeface="+mj-lt"/>
              </a:rPr>
              <a:t>pszczół</a:t>
            </a:r>
            <a:r>
              <a:rPr lang="en-US" sz="5200" b="1" dirty="0">
                <a:ea typeface="+mj-lt"/>
                <a:cs typeface="+mj-lt"/>
              </a:rPr>
              <a:t> </a:t>
            </a:r>
            <a:r>
              <a:rPr lang="en-US" sz="5200" b="1" dirty="0" err="1">
                <a:ea typeface="+mj-lt"/>
                <a:cs typeface="+mj-lt"/>
              </a:rPr>
              <a:t>Pabianice</a:t>
            </a:r>
            <a:endParaRPr lang="en-US" sz="5200" b="1" dirty="0" err="1"/>
          </a:p>
          <a:p>
            <a:endParaRPr lang="en-US" sz="5200">
              <a:cs typeface="Calibri Ligh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49B1F2-532C-44C7-8AC7-28EA15EE02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039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03651B2-BF47-5DBA-077D-E6EFCC22C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76"/>
          <a:stretch/>
        </p:blipFill>
        <p:spPr>
          <a:xfrm>
            <a:off x="7684008" y="10"/>
            <a:ext cx="4507992" cy="293457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E7D3784-5CF9-4282-9B1C-523957852B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7D421-FA37-92B0-CD14-3C7D1A8A4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142" y="2455303"/>
            <a:ext cx="6935822" cy="413178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Na </a:t>
            </a:r>
            <a:r>
              <a:rPr lang="en-US" sz="2400" dirty="0" err="1">
                <a:ea typeface="+mn-lt"/>
                <a:cs typeface="+mn-lt"/>
              </a:rPr>
              <a:t>Zatorzu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powstały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tzw</a:t>
            </a:r>
            <a:r>
              <a:rPr lang="en-US" sz="2400" dirty="0">
                <a:ea typeface="+mn-lt"/>
                <a:cs typeface="+mn-lt"/>
              </a:rPr>
              <a:t>. </a:t>
            </a:r>
            <a:r>
              <a:rPr lang="en-US" sz="2400" dirty="0" err="1">
                <a:ea typeface="+mn-lt"/>
                <a:cs typeface="+mn-lt"/>
              </a:rPr>
              <a:t>życiodajne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serce</a:t>
            </a:r>
            <a:r>
              <a:rPr lang="en-US" sz="2400" dirty="0">
                <a:ea typeface="+mn-lt"/>
                <a:cs typeface="+mn-lt"/>
              </a:rPr>
              <a:t>, </a:t>
            </a:r>
            <a:r>
              <a:rPr lang="en-US" sz="2400" dirty="0" err="1">
                <a:ea typeface="+mn-lt"/>
                <a:cs typeface="+mn-lt"/>
              </a:rPr>
              <a:t>czyli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miododajne</a:t>
            </a:r>
            <a:r>
              <a:rPr lang="en-US" sz="2400" dirty="0">
                <a:ea typeface="+mn-lt"/>
                <a:cs typeface="+mn-lt"/>
              </a:rPr>
              <a:t> byliny w </a:t>
            </a:r>
            <a:r>
              <a:rPr lang="en-US" sz="2400" dirty="0" err="1">
                <a:ea typeface="+mn-lt"/>
                <a:cs typeface="+mn-lt"/>
              </a:rPr>
              <a:t>kształcie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serca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dla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pszczół</a:t>
            </a:r>
            <a:r>
              <a:rPr lang="en-US" sz="2400" dirty="0">
                <a:ea typeface="+mn-lt"/>
                <a:cs typeface="+mn-lt"/>
              </a:rPr>
              <a:t>. </a:t>
            </a:r>
            <a:br>
              <a:rPr lang="en-US" sz="2400" dirty="0">
                <a:ea typeface="+mn-lt"/>
                <a:cs typeface="+mn-lt"/>
              </a:rPr>
            </a:br>
            <a:r>
              <a:rPr lang="en-US" sz="2400" dirty="0">
                <a:ea typeface="+mn-lt"/>
                <a:cs typeface="+mn-lt"/>
              </a:rPr>
              <a:t>Na </a:t>
            </a:r>
            <a:r>
              <a:rPr lang="en-US" sz="2400" dirty="0" err="1">
                <a:ea typeface="+mn-lt"/>
                <a:cs typeface="+mn-lt"/>
              </a:rPr>
              <a:t>drzewach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pojawią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się</a:t>
            </a:r>
            <a:r>
              <a:rPr lang="en-US" sz="2400" dirty="0">
                <a:ea typeface="+mn-lt"/>
                <a:cs typeface="+mn-lt"/>
              </a:rPr>
              <a:t> ule </a:t>
            </a:r>
            <a:r>
              <a:rPr lang="en-US" sz="2400" dirty="0" err="1">
                <a:ea typeface="+mn-lt"/>
                <a:cs typeface="+mn-lt"/>
              </a:rPr>
              <a:t>dla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pszczół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samotniczek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tzw</a:t>
            </a:r>
            <a:r>
              <a:rPr lang="en-US" sz="2400" dirty="0">
                <a:ea typeface="+mn-lt"/>
                <a:cs typeface="+mn-lt"/>
              </a:rPr>
              <a:t>. </a:t>
            </a:r>
            <a:r>
              <a:rPr lang="en-US" sz="2400" dirty="0" err="1">
                <a:ea typeface="+mn-lt"/>
                <a:cs typeface="+mn-lt"/>
              </a:rPr>
              <a:t>murarek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ogrodowych</a:t>
            </a:r>
            <a:r>
              <a:rPr lang="en-US" sz="2400" dirty="0">
                <a:ea typeface="+mn-lt"/>
                <a:cs typeface="+mn-lt"/>
              </a:rPr>
              <a:t>. Projekt ma </a:t>
            </a:r>
            <a:r>
              <a:rPr lang="en-US" sz="2400" dirty="0" err="1">
                <a:ea typeface="+mn-lt"/>
                <a:cs typeface="+mn-lt"/>
              </a:rPr>
              <a:t>na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celu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stworzenie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na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zaniedbanym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terenie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na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Zatorzu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przyjaznej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ekologicznej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przestrzeni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dla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życia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pszczół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ludzi</a:t>
            </a:r>
            <a:r>
              <a:rPr lang="en-US" sz="2400" dirty="0">
                <a:ea typeface="+mn-lt"/>
                <a:cs typeface="+mn-lt"/>
              </a:rPr>
              <a:t>, </a:t>
            </a:r>
            <a:r>
              <a:rPr lang="en-US" sz="2400" dirty="0" err="1">
                <a:ea typeface="+mn-lt"/>
                <a:cs typeface="+mn-lt"/>
              </a:rPr>
              <a:t>aktywizacje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przy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tym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lokalnej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społeczności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oraz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osób</a:t>
            </a:r>
            <a:r>
              <a:rPr lang="en-US" sz="2400" dirty="0">
                <a:ea typeface="+mn-lt"/>
                <a:cs typeface="+mn-lt"/>
              </a:rPr>
              <a:t> z </a:t>
            </a:r>
            <a:r>
              <a:rPr lang="en-US" sz="2400" dirty="0" err="1">
                <a:ea typeface="+mn-lt"/>
                <a:cs typeface="+mn-lt"/>
              </a:rPr>
              <a:t>niepełnosprawnościami</a:t>
            </a:r>
            <a:r>
              <a:rPr lang="en-US" sz="2400" dirty="0">
                <a:ea typeface="+mn-lt"/>
                <a:cs typeface="+mn-lt"/>
              </a:rPr>
              <a:t>. </a:t>
            </a:r>
            <a:br>
              <a:rPr lang="en-US" sz="2400" dirty="0">
                <a:ea typeface="+mn-lt"/>
                <a:cs typeface="+mn-lt"/>
              </a:rPr>
            </a:br>
            <a:r>
              <a:rPr lang="en-US" sz="2400" dirty="0">
                <a:ea typeface="+mn-lt"/>
                <a:cs typeface="+mn-lt"/>
              </a:rPr>
              <a:t>Jest to </a:t>
            </a:r>
            <a:r>
              <a:rPr lang="en-US" sz="2400" dirty="0" err="1">
                <a:ea typeface="+mn-lt"/>
                <a:cs typeface="+mn-lt"/>
              </a:rPr>
              <a:t>wyjątkowe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miejsce</a:t>
            </a:r>
            <a:r>
              <a:rPr lang="en-US" sz="2400" dirty="0">
                <a:ea typeface="+mn-lt"/>
                <a:cs typeface="+mn-lt"/>
              </a:rPr>
              <a:t>, </a:t>
            </a:r>
            <a:r>
              <a:rPr lang="en-US" sz="2400" dirty="0" err="1">
                <a:ea typeface="+mn-lt"/>
                <a:cs typeface="+mn-lt"/>
              </a:rPr>
              <a:t>pełniące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rolę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edukacyjną</a:t>
            </a:r>
            <a:r>
              <a:rPr lang="en-US" sz="2400" dirty="0">
                <a:ea typeface="+mn-lt"/>
                <a:cs typeface="+mn-lt"/>
              </a:rPr>
              <a:t> </a:t>
            </a:r>
            <a:br>
              <a:rPr lang="en-US" sz="2400" dirty="0">
                <a:ea typeface="+mn-lt"/>
                <a:cs typeface="+mn-lt"/>
              </a:rPr>
            </a:br>
            <a:r>
              <a:rPr lang="en-US" sz="2400" dirty="0" err="1">
                <a:ea typeface="+mn-lt"/>
                <a:cs typeface="+mn-lt"/>
              </a:rPr>
              <a:t>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integracyjną</a:t>
            </a:r>
            <a:r>
              <a:rPr lang="en-US" sz="2400" dirty="0">
                <a:ea typeface="+mn-lt"/>
                <a:cs typeface="+mn-lt"/>
              </a:rPr>
              <a:t> z </a:t>
            </a:r>
            <a:r>
              <a:rPr lang="en-US" sz="2400" dirty="0" err="1">
                <a:ea typeface="+mn-lt"/>
                <a:cs typeface="+mn-lt"/>
              </a:rPr>
              <a:t>pożytkiem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dla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całego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ekosystemu</a:t>
            </a:r>
            <a:r>
              <a:rPr lang="en-US" sz="2400" dirty="0">
                <a:ea typeface="+mn-lt"/>
                <a:cs typeface="+mn-lt"/>
              </a:rPr>
              <a:t>.</a:t>
            </a:r>
            <a:endParaRPr lang="en-US" sz="2400" dirty="0"/>
          </a:p>
          <a:p>
            <a:pPr marL="0" indent="0">
              <a:buNone/>
            </a:pPr>
            <a:endParaRPr lang="en-US" sz="1900">
              <a:cs typeface="Calibri"/>
            </a:endParaRPr>
          </a:p>
          <a:p>
            <a:pPr>
              <a:buNone/>
            </a:pPr>
            <a:endParaRPr lang="en-US" sz="1900">
              <a:cs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A01C11E-25E8-FFFA-DF97-6D6FDD30BE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345" b="3"/>
          <a:stretch/>
        </p:blipFill>
        <p:spPr>
          <a:xfrm>
            <a:off x="7684008" y="3172968"/>
            <a:ext cx="4507992" cy="36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46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5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9DA0FAB-8D72-81EC-9718-98A36D09E7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26" r="24519" b="3"/>
          <a:stretch/>
        </p:blipFill>
        <p:spPr>
          <a:xfrm>
            <a:off x="-4642" y="10"/>
            <a:ext cx="3006061" cy="333963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F67B7C4-A2DD-D915-D45B-5D4C2D56B3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71" r="40947" b="-1"/>
          <a:stretch/>
        </p:blipFill>
        <p:spPr>
          <a:xfrm>
            <a:off x="3198068" y="10"/>
            <a:ext cx="2991088" cy="3339639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9EBF1A6-1C9C-6332-2C5C-9E7DEB48A8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03" r="1" b="2940"/>
          <a:stretch/>
        </p:blipFill>
        <p:spPr>
          <a:xfrm>
            <a:off x="-2" y="3518351"/>
            <a:ext cx="6189158" cy="333964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9C378-6796-278E-5B1B-158A9827C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0992" y="365151"/>
            <a:ext cx="5535326" cy="642605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ea typeface="+mn-lt"/>
                <a:cs typeface="+mn-lt"/>
              </a:rPr>
              <a:t>Co </a:t>
            </a:r>
            <a:r>
              <a:rPr lang="en-US" dirty="0" err="1">
                <a:ea typeface="+mn-lt"/>
                <a:cs typeface="+mn-lt"/>
              </a:rPr>
              <a:t>ważne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pszczoła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nie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wymaga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obsługi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człowieka</a:t>
            </a:r>
            <a:r>
              <a:rPr lang="en-US" dirty="0">
                <a:ea typeface="+mn-lt"/>
                <a:cs typeface="+mn-lt"/>
              </a:rPr>
              <a:t> , jest </a:t>
            </a:r>
            <a:r>
              <a:rPr lang="en-US" dirty="0" err="1">
                <a:ea typeface="+mn-lt"/>
                <a:cs typeface="+mn-lt"/>
              </a:rPr>
              <a:t>też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ciekawa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bezpieczna</a:t>
            </a:r>
            <a:r>
              <a:rPr lang="en-US" dirty="0">
                <a:ea typeface="+mn-lt"/>
                <a:cs typeface="+mn-lt"/>
              </a:rPr>
              <a:t> (</a:t>
            </a:r>
            <a:r>
              <a:rPr lang="en-US" dirty="0" err="1">
                <a:ea typeface="+mn-lt"/>
                <a:cs typeface="+mn-lt"/>
              </a:rPr>
              <a:t>nie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żądli</a:t>
            </a:r>
            <a:r>
              <a:rPr lang="en-US" dirty="0">
                <a:ea typeface="+mn-lt"/>
                <a:cs typeface="+mn-lt"/>
              </a:rPr>
              <a:t>) </a:t>
            </a:r>
            <a:r>
              <a:rPr lang="en-US" dirty="0" err="1">
                <a:ea typeface="+mn-lt"/>
                <a:cs typeface="+mn-lt"/>
              </a:rPr>
              <a:t>dla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dzieci</a:t>
            </a:r>
            <a:r>
              <a:rPr lang="en-US" dirty="0">
                <a:ea typeface="+mn-lt"/>
                <a:cs typeface="+mn-lt"/>
              </a:rPr>
              <a:t>. </a:t>
            </a:r>
            <a:r>
              <a:rPr lang="en-US" dirty="0" err="1">
                <a:ea typeface="+mn-lt"/>
                <a:cs typeface="+mn-lt"/>
              </a:rPr>
              <a:t>Powstać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też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mają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drewniane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paliki</a:t>
            </a:r>
            <a:r>
              <a:rPr lang="en-US" dirty="0">
                <a:ea typeface="+mn-lt"/>
                <a:cs typeface="+mn-lt"/>
              </a:rPr>
              <a:t> z </a:t>
            </a:r>
            <a:r>
              <a:rPr lang="en-US" dirty="0" err="1">
                <a:ea typeface="+mn-lt"/>
                <a:cs typeface="+mn-lt"/>
              </a:rPr>
              <a:t>kodami</a:t>
            </a:r>
            <a:r>
              <a:rPr lang="en-US" dirty="0">
                <a:ea typeface="+mn-lt"/>
                <a:cs typeface="+mn-lt"/>
              </a:rPr>
              <a:t> QR do </a:t>
            </a:r>
            <a:r>
              <a:rPr lang="en-US" dirty="0" err="1">
                <a:ea typeface="+mn-lt"/>
                <a:cs typeface="+mn-lt"/>
              </a:rPr>
              <a:t>stron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internetowych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opisujących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rolę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pszczół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teren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zostanie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podwyższony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posadzona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zostanie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trawa</a:t>
            </a:r>
            <a:r>
              <a:rPr lang="en-US" dirty="0">
                <a:ea typeface="+mn-lt"/>
                <a:cs typeface="+mn-lt"/>
              </a:rPr>
              <a:t>, aby </a:t>
            </a:r>
            <a:r>
              <a:rPr lang="en-US" dirty="0" err="1">
                <a:ea typeface="+mn-lt"/>
                <a:cs typeface="+mn-lt"/>
              </a:rPr>
              <a:t>można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było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organizować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tu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rodzinne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pikniki</a:t>
            </a:r>
            <a:r>
              <a:rPr lang="en-US" dirty="0">
                <a:ea typeface="+mn-lt"/>
                <a:cs typeface="+mn-lt"/>
              </a:rPr>
              <a:t>. Projekt ma </a:t>
            </a:r>
            <a:r>
              <a:rPr lang="en-US" dirty="0" err="1">
                <a:ea typeface="+mn-lt"/>
                <a:cs typeface="+mn-lt"/>
              </a:rPr>
              <a:t>zachęcić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też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okolicznych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mieszkańców</a:t>
            </a:r>
            <a:r>
              <a:rPr lang="en-US" dirty="0">
                <a:ea typeface="+mn-lt"/>
                <a:cs typeface="+mn-lt"/>
              </a:rPr>
              <a:t> do </a:t>
            </a:r>
            <a:r>
              <a:rPr lang="en-US" dirty="0" err="1">
                <a:ea typeface="+mn-lt"/>
                <a:cs typeface="+mn-lt"/>
              </a:rPr>
              <a:t>ekologicznej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uprawy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roślin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oraz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sadzenia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miododajnych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roślin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2542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26FA00F4-29E0-D8A8-CC35-85E15BFCF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51" r="-3" b="27141"/>
          <a:stretch/>
        </p:blipFill>
        <p:spPr>
          <a:xfrm>
            <a:off x="5926240" y="10"/>
            <a:ext cx="6265758" cy="2285990"/>
          </a:xfrm>
          <a:custGeom>
            <a:avLst/>
            <a:gdLst/>
            <a:ahLst/>
            <a:cxnLst/>
            <a:rect l="l" t="t" r="r" b="b"/>
            <a:pathLst>
              <a:path w="6265758" h="2286000">
                <a:moveTo>
                  <a:pt x="0" y="0"/>
                </a:moveTo>
                <a:lnTo>
                  <a:pt x="6265758" y="0"/>
                </a:lnTo>
                <a:lnTo>
                  <a:pt x="6265758" y="2286000"/>
                </a:lnTo>
                <a:lnTo>
                  <a:pt x="1062168" y="2286000"/>
                </a:lnTo>
                <a:lnTo>
                  <a:pt x="790683" y="1700078"/>
                </a:lnTo>
                <a:lnTo>
                  <a:pt x="787725" y="1700078"/>
                </a:lnTo>
                <a:close/>
              </a:path>
            </a:pathLst>
          </a:cu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6796E12-22F2-F2BF-7CFA-6FE6E412E5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916" r="-2" b="19554"/>
          <a:stretch/>
        </p:blipFill>
        <p:spPr>
          <a:xfrm>
            <a:off x="6984273" y="2286000"/>
            <a:ext cx="5207727" cy="2286000"/>
          </a:xfrm>
          <a:custGeom>
            <a:avLst/>
            <a:gdLst/>
            <a:ahLst/>
            <a:cxnLst/>
            <a:rect l="l" t="t" r="r" b="b"/>
            <a:pathLst>
              <a:path w="5203590" h="2286000">
                <a:moveTo>
                  <a:pt x="0" y="0"/>
                </a:moveTo>
                <a:lnTo>
                  <a:pt x="5203590" y="0"/>
                </a:lnTo>
                <a:lnTo>
                  <a:pt x="5203590" y="2286000"/>
                </a:lnTo>
                <a:lnTo>
                  <a:pt x="1059212" y="2286000"/>
                </a:lnTo>
                <a:lnTo>
                  <a:pt x="925708" y="1997870"/>
                </a:lnTo>
                <a:lnTo>
                  <a:pt x="925707" y="1997870"/>
                </a:ln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F5DF082-02D9-DDFE-DE30-FF12520769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31" b="338"/>
          <a:stretch/>
        </p:blipFill>
        <p:spPr>
          <a:xfrm>
            <a:off x="8047618" y="4572000"/>
            <a:ext cx="4144382" cy="2286000"/>
          </a:xfrm>
          <a:custGeom>
            <a:avLst/>
            <a:gdLst/>
            <a:ahLst/>
            <a:cxnLst/>
            <a:rect l="l" t="t" r="r" b="b"/>
            <a:pathLst>
              <a:path w="4144382" h="2286000">
                <a:moveTo>
                  <a:pt x="0" y="0"/>
                </a:moveTo>
                <a:lnTo>
                  <a:pt x="4144382" y="0"/>
                </a:lnTo>
                <a:lnTo>
                  <a:pt x="4144382" y="2286000"/>
                </a:lnTo>
                <a:lnTo>
                  <a:pt x="1054581" y="2286000"/>
                </a:lnTo>
                <a:lnTo>
                  <a:pt x="1054581" y="2285999"/>
                </a:lnTo>
                <a:lnTo>
                  <a:pt x="1059211" y="2285999"/>
                </a:lnTo>
                <a:close/>
              </a:path>
            </a:pathLst>
          </a:custGeom>
        </p:spPr>
      </p:pic>
      <p:sp>
        <p:nvSpPr>
          <p:cNvPr id="11" name="Freeform 16">
            <a:extLst>
              <a:ext uri="{FF2B5EF4-FFF2-40B4-BE49-F238E27FC236}">
                <a16:creationId xmlns:a16="http://schemas.microsoft.com/office/drawing/2014/main" id="{98BA90CC-0056-473E-80AE-8CB0EE6ACC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0203" cy="6858000"/>
          </a:xfrm>
          <a:custGeom>
            <a:avLst/>
            <a:gdLst>
              <a:gd name="connsiteX0" fmla="*/ 0 w 9590203"/>
              <a:gd name="connsiteY0" fmla="*/ 0 h 6858000"/>
              <a:gd name="connsiteX1" fmla="*/ 6414049 w 9590203"/>
              <a:gd name="connsiteY1" fmla="*/ 0 h 6858000"/>
              <a:gd name="connsiteX2" fmla="*/ 9590203 w 9590203"/>
              <a:gd name="connsiteY2" fmla="*/ 6858000 h 6858000"/>
              <a:gd name="connsiteX3" fmla="*/ 0 w 95902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90203" h="6858000">
                <a:moveTo>
                  <a:pt x="0" y="0"/>
                </a:moveTo>
                <a:lnTo>
                  <a:pt x="6414049" y="0"/>
                </a:lnTo>
                <a:lnTo>
                  <a:pt x="959020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396E232-7219-4009-893A-28527CADCE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02664" cy="6858000"/>
          </a:xfrm>
          <a:custGeom>
            <a:avLst/>
            <a:gdLst>
              <a:gd name="connsiteX0" fmla="*/ 0 w 9102664"/>
              <a:gd name="connsiteY0" fmla="*/ 0 h 6858000"/>
              <a:gd name="connsiteX1" fmla="*/ 5926510 w 9102664"/>
              <a:gd name="connsiteY1" fmla="*/ 0 h 6858000"/>
              <a:gd name="connsiteX2" fmla="*/ 9102664 w 9102664"/>
              <a:gd name="connsiteY2" fmla="*/ 6858000 h 6858000"/>
              <a:gd name="connsiteX3" fmla="*/ 0 w 910266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02664" h="6858000">
                <a:moveTo>
                  <a:pt x="0" y="0"/>
                </a:moveTo>
                <a:lnTo>
                  <a:pt x="5926510" y="0"/>
                </a:lnTo>
                <a:lnTo>
                  <a:pt x="910266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F9C1F7-F1A8-88A9-9216-B6E30EBAC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91125" cy="1325563"/>
          </a:xfrm>
        </p:spPr>
        <p:txBody>
          <a:bodyPr>
            <a:normAutofit/>
          </a:bodyPr>
          <a:lstStyle/>
          <a:p>
            <a:r>
              <a:rPr lang="en-US" b="1" dirty="0" err="1"/>
              <a:t>Wielkogabaryty</a:t>
            </a:r>
            <a:r>
              <a:rPr lang="en-US" b="1" dirty="0"/>
              <a:t> </a:t>
            </a:r>
            <a:r>
              <a:rPr lang="en-US" b="1" dirty="0" err="1"/>
              <a:t>Pabianice</a:t>
            </a:r>
            <a:r>
              <a:rPr lang="en-US" b="1" dirty="0"/>
              <a:t> </a:t>
            </a:r>
            <a:endParaRPr lang="en-US" dirty="0"/>
          </a:p>
          <a:p>
            <a:endParaRPr lang="en-US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BA3DF-4A98-F413-EE3F-8E9C85386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499" y="1556133"/>
            <a:ext cx="6885201" cy="519480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 err="1">
                <a:cs typeface="Calibri"/>
              </a:rPr>
              <a:t>Pabianice</a:t>
            </a:r>
            <a:r>
              <a:rPr lang="en-US" sz="2400" dirty="0">
                <a:cs typeface="Calibri"/>
              </a:rPr>
              <a:t> </a:t>
            </a:r>
            <a:r>
              <a:rPr lang="en-US" sz="2400" dirty="0" err="1">
                <a:cs typeface="Calibri"/>
              </a:rPr>
              <a:t>organizują</a:t>
            </a:r>
            <a:r>
              <a:rPr lang="en-US" sz="2400" dirty="0">
                <a:cs typeface="Calibri"/>
              </a:rPr>
              <a:t> </a:t>
            </a:r>
            <a:r>
              <a:rPr lang="pl-PL" sz="2400" dirty="0" smtClean="0">
                <a:cs typeface="Calibri"/>
              </a:rPr>
              <a:t>kilka razy </a:t>
            </a:r>
            <a:r>
              <a:rPr lang="en-US" sz="2400" dirty="0" smtClean="0">
                <a:cs typeface="Calibri"/>
              </a:rPr>
              <a:t>w </a:t>
            </a:r>
            <a:r>
              <a:rPr lang="en-US" sz="2400" dirty="0" err="1">
                <a:cs typeface="Calibri"/>
              </a:rPr>
              <a:t>roku</a:t>
            </a:r>
            <a:r>
              <a:rPr lang="en-US" sz="2400" dirty="0">
                <a:cs typeface="Calibri"/>
              </a:rPr>
              <a:t> </a:t>
            </a:r>
            <a:r>
              <a:rPr lang="pl-PL" sz="2400" dirty="0" smtClean="0">
                <a:cs typeface="Calibri"/>
              </a:rPr>
              <a:t>odbiór</a:t>
            </a:r>
            <a:r>
              <a:rPr lang="en-US" sz="2400" dirty="0">
                <a:cs typeface="Calibri"/>
              </a:rPr>
              <a:t> </a:t>
            </a:r>
            <a:r>
              <a:rPr lang="pl-PL" sz="2400" dirty="0" smtClean="0">
                <a:cs typeface="Calibri"/>
              </a:rPr>
              <a:t>wielkogabarytowych odpadów</a:t>
            </a:r>
            <a:r>
              <a:rPr lang="pl-PL" sz="2400" dirty="0" smtClean="0">
                <a:cs typeface="Calibri"/>
              </a:rPr>
              <a:t>. </a:t>
            </a:r>
          </a:p>
          <a:p>
            <a:r>
              <a:rPr lang="pl-PL" sz="2400" dirty="0" smtClean="0">
                <a:cs typeface="Calibri"/>
              </a:rPr>
              <a:t>U</a:t>
            </a:r>
            <a:r>
              <a:rPr lang="en-US" sz="2400" dirty="0" err="1" smtClean="0">
                <a:cs typeface="Calibri"/>
              </a:rPr>
              <a:t>łatwia</a:t>
            </a:r>
            <a:r>
              <a:rPr lang="en-US" sz="2400" dirty="0" smtClean="0">
                <a:cs typeface="Calibri"/>
              </a:rPr>
              <a:t> to </a:t>
            </a:r>
            <a:r>
              <a:rPr lang="en-US" sz="2400" dirty="0" err="1">
                <a:cs typeface="Calibri"/>
              </a:rPr>
              <a:t>mieszkańcom</a:t>
            </a:r>
            <a:r>
              <a:rPr lang="en-US" sz="2400" dirty="0">
                <a:cs typeface="Calibri"/>
              </a:rPr>
              <a:t> </a:t>
            </a:r>
            <a:r>
              <a:rPr lang="en-US" sz="2400" dirty="0" err="1">
                <a:cs typeface="Calibri"/>
              </a:rPr>
              <a:t>pozbycie</a:t>
            </a:r>
            <a:r>
              <a:rPr lang="en-US" sz="2400" dirty="0">
                <a:cs typeface="Calibri"/>
              </a:rPr>
              <a:t> się </a:t>
            </a:r>
            <a:r>
              <a:rPr lang="en-US" sz="2400" dirty="0" err="1">
                <a:cs typeface="Calibri"/>
              </a:rPr>
              <a:t>niepotrzebnych</a:t>
            </a:r>
            <a:r>
              <a:rPr lang="en-US" sz="2400" dirty="0">
                <a:cs typeface="Calibri"/>
              </a:rPr>
              <a:t> </a:t>
            </a:r>
            <a:r>
              <a:rPr lang="en-US" sz="2400" dirty="0" err="1">
                <a:cs typeface="Calibri"/>
              </a:rPr>
              <a:t>rzeczy</a:t>
            </a:r>
            <a:r>
              <a:rPr lang="en-US" sz="2400" dirty="0">
                <a:cs typeface="Calibri"/>
              </a:rPr>
              <a:t> </a:t>
            </a:r>
            <a:r>
              <a:rPr lang="en-US" sz="2400" dirty="0" smtClean="0">
                <a:cs typeface="Calibri"/>
              </a:rPr>
              <a:t>z </a:t>
            </a:r>
            <a:r>
              <a:rPr lang="en-US" sz="2400" dirty="0">
                <a:cs typeface="Calibri"/>
              </a:rPr>
              <a:t>ich </a:t>
            </a:r>
            <a:r>
              <a:rPr lang="en-US" sz="2400" dirty="0" err="1">
                <a:cs typeface="Calibri"/>
              </a:rPr>
              <a:t>posesji</a:t>
            </a:r>
            <a:r>
              <a:rPr lang="en-US" sz="2400" dirty="0">
                <a:cs typeface="Calibri"/>
              </a:rPr>
              <a:t>. </a:t>
            </a:r>
            <a:r>
              <a:rPr lang="en-US" sz="2400" dirty="0" err="1">
                <a:ea typeface="+mn-lt"/>
                <a:cs typeface="+mn-lt"/>
              </a:rPr>
              <a:t>Odbierane</a:t>
            </a:r>
            <a:r>
              <a:rPr lang="en-US" sz="2400" dirty="0">
                <a:ea typeface="+mn-lt"/>
                <a:cs typeface="+mn-lt"/>
              </a:rPr>
              <a:t> </a:t>
            </a:r>
            <a:r>
              <a:rPr lang="en-US" sz="2400" dirty="0" err="1">
                <a:ea typeface="+mn-lt"/>
                <a:cs typeface="+mn-lt"/>
              </a:rPr>
              <a:t>są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tylko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odpady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 smtClean="0">
                <a:ea typeface="+mn-lt"/>
                <a:cs typeface="+mn-lt"/>
              </a:rPr>
              <a:t>pochodzące</a:t>
            </a:r>
            <a:r>
              <a:rPr lang="en-US" sz="2400" dirty="0" smtClean="0">
                <a:ea typeface="+mn-lt"/>
                <a:cs typeface="+mn-lt"/>
              </a:rPr>
              <a:t> </a:t>
            </a:r>
            <a:r>
              <a:rPr lang="en-US" sz="2400" dirty="0">
                <a:ea typeface="+mn-lt"/>
                <a:cs typeface="+mn-lt"/>
              </a:rPr>
              <a:t>z </a:t>
            </a:r>
            <a:r>
              <a:rPr lang="en-US" sz="2400" dirty="0" err="1">
                <a:ea typeface="+mn-lt"/>
                <a:cs typeface="+mn-lt"/>
              </a:rPr>
              <a:t>gospodarstw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domowych</a:t>
            </a:r>
            <a:r>
              <a:rPr lang="en-US" sz="2400" dirty="0">
                <a:ea typeface="+mn-lt"/>
                <a:cs typeface="+mn-lt"/>
              </a:rPr>
              <a:t>, </a:t>
            </a:r>
            <a:br>
              <a:rPr lang="en-US" sz="2400" dirty="0">
                <a:ea typeface="+mn-lt"/>
                <a:cs typeface="+mn-lt"/>
              </a:rPr>
            </a:br>
            <a:r>
              <a:rPr lang="en-US" sz="2400" dirty="0" err="1">
                <a:ea typeface="+mn-lt"/>
                <a:cs typeface="+mn-lt"/>
              </a:rPr>
              <a:t>nie</a:t>
            </a:r>
            <a:r>
              <a:rPr lang="en-US" sz="2400" dirty="0">
                <a:ea typeface="+mn-lt"/>
                <a:cs typeface="+mn-lt"/>
              </a:rPr>
              <a:t> </a:t>
            </a:r>
            <a:r>
              <a:rPr lang="en-US" sz="2400" dirty="0" err="1">
                <a:ea typeface="+mn-lt"/>
                <a:cs typeface="+mn-lt"/>
              </a:rPr>
              <a:t>są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zabierane</a:t>
            </a:r>
            <a:r>
              <a:rPr lang="en-US" sz="2400" dirty="0">
                <a:ea typeface="+mn-lt"/>
                <a:cs typeface="+mn-lt"/>
              </a:rPr>
              <a:t> z </a:t>
            </a:r>
            <a:r>
              <a:rPr lang="en-US" sz="2400" dirty="0" err="1">
                <a:ea typeface="+mn-lt"/>
                <a:cs typeface="+mn-lt"/>
              </a:rPr>
              <a:t>nieruchomości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niezamieszkałych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czy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ogródków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działkowych</a:t>
            </a:r>
            <a:r>
              <a:rPr lang="en-US" sz="2400" dirty="0">
                <a:ea typeface="+mn-lt"/>
                <a:cs typeface="+mn-lt"/>
              </a:rPr>
              <a:t>. </a:t>
            </a:r>
            <a:br>
              <a:rPr lang="en-US" sz="2400" dirty="0">
                <a:ea typeface="+mn-lt"/>
                <a:cs typeface="+mn-lt"/>
              </a:rPr>
            </a:br>
            <a:endParaRPr lang="en-US" sz="2400" dirty="0">
              <a:ea typeface="+mn-lt"/>
              <a:cs typeface="+mn-lt"/>
            </a:endParaRPr>
          </a:p>
          <a:p>
            <a:r>
              <a:rPr lang="en-US" sz="2400" dirty="0" err="1">
                <a:ea typeface="+mn-lt"/>
                <a:cs typeface="+mn-lt"/>
              </a:rPr>
              <a:t>Można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wystawić</a:t>
            </a:r>
            <a:r>
              <a:rPr lang="en-US" sz="2400" dirty="0">
                <a:ea typeface="+mn-lt"/>
                <a:cs typeface="+mn-lt"/>
              </a:rPr>
              <a:t> np.:</a:t>
            </a:r>
            <a:br>
              <a:rPr lang="en-US" sz="2400" dirty="0">
                <a:ea typeface="+mn-lt"/>
                <a:cs typeface="+mn-lt"/>
              </a:rPr>
            </a:br>
            <a:r>
              <a:rPr lang="en-US" sz="2400" dirty="0">
                <a:ea typeface="+mn-lt"/>
                <a:cs typeface="+mn-lt"/>
              </a:rPr>
              <a:t>- </a:t>
            </a:r>
            <a:r>
              <a:rPr lang="en-US" sz="2400" dirty="0" err="1">
                <a:ea typeface="+mn-lt"/>
                <a:cs typeface="+mn-lt"/>
              </a:rPr>
              <a:t>zużyty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sprzęt</a:t>
            </a:r>
            <a:r>
              <a:rPr lang="en-US" sz="2400" dirty="0">
                <a:ea typeface="+mn-lt"/>
                <a:cs typeface="+mn-lt"/>
              </a:rPr>
              <a:t> AGD </a:t>
            </a:r>
            <a:r>
              <a:rPr lang="en-US" sz="2400" dirty="0" err="1">
                <a:ea typeface="+mn-lt"/>
                <a:cs typeface="+mn-lt"/>
              </a:rPr>
              <a:t>i</a:t>
            </a:r>
            <a:r>
              <a:rPr lang="en-US" sz="2400" dirty="0">
                <a:ea typeface="+mn-lt"/>
                <a:cs typeface="+mn-lt"/>
              </a:rPr>
              <a:t> RTV (</a:t>
            </a:r>
            <a:r>
              <a:rPr lang="en-US" sz="2400" dirty="0" err="1">
                <a:ea typeface="+mn-lt"/>
                <a:cs typeface="+mn-lt"/>
              </a:rPr>
              <a:t>radia</a:t>
            </a:r>
            <a:r>
              <a:rPr lang="en-US" sz="2400" dirty="0">
                <a:ea typeface="+mn-lt"/>
                <a:cs typeface="+mn-lt"/>
              </a:rPr>
              <a:t>, </a:t>
            </a:r>
            <a:r>
              <a:rPr lang="en-US" sz="2400" dirty="0" err="1">
                <a:ea typeface="+mn-lt"/>
                <a:cs typeface="+mn-lt"/>
              </a:rPr>
              <a:t>telewizory</a:t>
            </a:r>
            <a:r>
              <a:rPr lang="en-US" sz="2400" dirty="0">
                <a:ea typeface="+mn-lt"/>
                <a:cs typeface="+mn-lt"/>
              </a:rPr>
              <a:t>, monitory, </a:t>
            </a:r>
            <a:r>
              <a:rPr lang="en-US" sz="2400" dirty="0" err="1">
                <a:ea typeface="+mn-lt"/>
                <a:cs typeface="+mn-lt"/>
              </a:rPr>
              <a:t>lodówki</a:t>
            </a:r>
            <a:r>
              <a:rPr lang="en-US" sz="2400" dirty="0">
                <a:ea typeface="+mn-lt"/>
                <a:cs typeface="+mn-lt"/>
              </a:rPr>
              <a:t>, </a:t>
            </a:r>
            <a:r>
              <a:rPr lang="en-US" sz="2400" dirty="0" err="1">
                <a:ea typeface="+mn-lt"/>
                <a:cs typeface="+mn-lt"/>
              </a:rPr>
              <a:t>pralki</a:t>
            </a:r>
            <a:r>
              <a:rPr lang="en-US" sz="2400" dirty="0">
                <a:ea typeface="+mn-lt"/>
                <a:cs typeface="+mn-lt"/>
              </a:rPr>
              <a:t>), </a:t>
            </a:r>
            <a:r>
              <a:rPr lang="en-US" sz="2400" dirty="0" err="1">
                <a:ea typeface="+mn-lt"/>
                <a:cs typeface="+mn-lt"/>
              </a:rPr>
              <a:t>nie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będą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zabierane</a:t>
            </a:r>
            <a:r>
              <a:rPr lang="en-US" sz="2400" dirty="0">
                <a:ea typeface="+mn-lt"/>
                <a:cs typeface="+mn-lt"/>
              </a:rPr>
              <a:t>: </a:t>
            </a:r>
            <a:br>
              <a:rPr lang="en-US" sz="2400" dirty="0">
                <a:ea typeface="+mn-lt"/>
                <a:cs typeface="+mn-lt"/>
              </a:rPr>
            </a:br>
            <a:r>
              <a:rPr lang="en-US" sz="2400" dirty="0">
                <a:ea typeface="+mn-lt"/>
                <a:cs typeface="+mn-lt"/>
              </a:rPr>
              <a:t>- </a:t>
            </a:r>
            <a:r>
              <a:rPr lang="en-US" sz="2400" dirty="0" err="1">
                <a:ea typeface="+mn-lt"/>
                <a:cs typeface="+mn-lt"/>
              </a:rPr>
              <a:t>gruz</a:t>
            </a:r>
            <a:r>
              <a:rPr lang="en-US" sz="2400" dirty="0">
                <a:ea typeface="+mn-lt"/>
                <a:cs typeface="+mn-lt"/>
              </a:rPr>
              <a:t>, </a:t>
            </a:r>
            <a:r>
              <a:rPr lang="en-US" sz="2400" dirty="0" err="1">
                <a:ea typeface="+mn-lt"/>
                <a:cs typeface="+mn-lt"/>
              </a:rPr>
              <a:t>kamienie</a:t>
            </a:r>
            <a:r>
              <a:rPr lang="en-US" sz="2400" dirty="0">
                <a:ea typeface="+mn-lt"/>
                <a:cs typeface="+mn-lt"/>
              </a:rPr>
              <a:t>, </a:t>
            </a:r>
            <a:r>
              <a:rPr lang="en-US" sz="2400" dirty="0" err="1">
                <a:ea typeface="+mn-lt"/>
                <a:cs typeface="+mn-lt"/>
              </a:rPr>
              <a:t>piasek</a:t>
            </a:r>
            <a:r>
              <a:rPr lang="en-US" sz="2400" dirty="0">
                <a:ea typeface="+mn-lt"/>
                <a:cs typeface="+mn-lt"/>
              </a:rPr>
              <a:t>, </a:t>
            </a:r>
            <a:r>
              <a:rPr lang="en-US" sz="2400" dirty="0" err="1">
                <a:ea typeface="+mn-lt"/>
                <a:cs typeface="+mn-lt"/>
              </a:rPr>
              <a:t>ziemia</a:t>
            </a:r>
            <a:r>
              <a:rPr lang="en-US" sz="2400" dirty="0">
                <a:ea typeface="+mn-lt"/>
                <a:cs typeface="+mn-lt"/>
              </a:rPr>
              <a:t>, </a:t>
            </a:r>
            <a:r>
              <a:rPr lang="en-US" sz="2400" dirty="0" err="1">
                <a:ea typeface="+mn-lt"/>
                <a:cs typeface="+mn-lt"/>
              </a:rPr>
              <a:t>odpady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budowlane</a:t>
            </a:r>
            <a:r>
              <a:rPr lang="en-US" sz="2400" dirty="0">
                <a:ea typeface="+mn-lt"/>
                <a:cs typeface="+mn-lt"/>
              </a:rPr>
              <a:t>, </a:t>
            </a:r>
            <a:r>
              <a:rPr lang="en-US" sz="2400" dirty="0" err="1">
                <a:ea typeface="+mn-lt"/>
                <a:cs typeface="+mn-lt"/>
              </a:rPr>
              <a:t>szkło</a:t>
            </a:r>
            <a:r>
              <a:rPr lang="en-US" sz="2400" dirty="0">
                <a:ea typeface="+mn-lt"/>
                <a:cs typeface="+mn-lt"/>
              </a:rPr>
              <a:t>, </a:t>
            </a:r>
            <a:r>
              <a:rPr lang="en-US" sz="2400" dirty="0" err="1">
                <a:ea typeface="+mn-lt"/>
                <a:cs typeface="+mn-lt"/>
              </a:rPr>
              <a:t>odzież</a:t>
            </a:r>
            <a:r>
              <a:rPr lang="en-US" sz="2400" dirty="0">
                <a:ea typeface="+mn-lt"/>
                <a:cs typeface="+mn-lt"/>
              </a:rPr>
              <a:t>, </a:t>
            </a:r>
            <a:r>
              <a:rPr lang="en-US" sz="2400" dirty="0" err="1">
                <a:ea typeface="+mn-lt"/>
                <a:cs typeface="+mn-lt"/>
              </a:rPr>
              <a:t>tekstylia</a:t>
            </a:r>
            <a:r>
              <a:rPr lang="en-US" sz="2400" dirty="0">
                <a:ea typeface="+mn-lt"/>
                <a:cs typeface="+mn-lt"/>
              </a:rPr>
              <a:t>, </a:t>
            </a:r>
            <a:r>
              <a:rPr lang="en-US" sz="2400" dirty="0" err="1">
                <a:ea typeface="+mn-lt"/>
                <a:cs typeface="+mn-lt"/>
              </a:rPr>
              <a:t>obuwie</a:t>
            </a:r>
            <a:r>
              <a:rPr lang="en-US" sz="2400" dirty="0">
                <a:ea typeface="+mn-lt"/>
                <a:cs typeface="+mn-lt"/>
              </a:rPr>
              <a:t>, </a:t>
            </a:r>
            <a:r>
              <a:rPr lang="en-US" sz="2400" dirty="0" err="1">
                <a:ea typeface="+mn-lt"/>
                <a:cs typeface="+mn-lt"/>
              </a:rPr>
              <a:t>tkaniny</a:t>
            </a:r>
            <a:r>
              <a:rPr lang="en-US" sz="2400" dirty="0">
                <a:ea typeface="+mn-lt"/>
                <a:cs typeface="+mn-lt"/>
              </a:rPr>
              <a:t>. </a:t>
            </a:r>
            <a:endParaRPr lang="en-US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4938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13AAE4B-5FD7-D431-A35F-22FDF98BC1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52" r="26868" b="363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43B49A-0B00-BDFD-E793-62A36F4F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en-US" sz="4000" b="1">
                <a:ea typeface="+mj-lt"/>
                <a:cs typeface="+mj-lt"/>
              </a:rPr>
              <a:t>Co dzieje się z odebranymi odpadami?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C5E6B-7260-1EA5-F9A7-B8E3A3F8A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725" y="2121763"/>
            <a:ext cx="7167581" cy="37730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 sz="2000" dirty="0" err="1">
                <a:ea typeface="+mn-lt"/>
                <a:cs typeface="+mn-lt"/>
              </a:rPr>
              <a:t>Wszystkie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odpady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trafiają</a:t>
            </a:r>
            <a:r>
              <a:rPr lang="en-US" sz="2000" dirty="0">
                <a:ea typeface="+mn-lt"/>
                <a:cs typeface="+mn-lt"/>
              </a:rPr>
              <a:t> do </a:t>
            </a:r>
            <a:r>
              <a:rPr lang="en-US" sz="2000" dirty="0" err="1">
                <a:ea typeface="+mn-lt"/>
                <a:cs typeface="+mn-lt"/>
              </a:rPr>
              <a:t>specjalnego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zakładu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 err="1">
                <a:ea typeface="+mn-lt"/>
                <a:cs typeface="+mn-lt"/>
              </a:rPr>
              <a:t>gdzie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następuje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ponowna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segregacja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odpadów</a:t>
            </a:r>
            <a:r>
              <a:rPr lang="en-US" sz="2000" dirty="0">
                <a:ea typeface="+mn-lt"/>
                <a:cs typeface="+mn-lt"/>
              </a:rPr>
              <a:t>, a </a:t>
            </a:r>
            <a:r>
              <a:rPr lang="en-US" sz="2000" dirty="0" err="1">
                <a:ea typeface="+mn-lt"/>
                <a:cs typeface="+mn-lt"/>
              </a:rPr>
              <a:t>poszczególne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wyseparowane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frakcje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śmieci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są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poddawane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odzyskowi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materiałowemu</a:t>
            </a:r>
            <a:r>
              <a:rPr lang="en-US" sz="2000" dirty="0">
                <a:ea typeface="+mn-lt"/>
                <a:cs typeface="+mn-lt"/>
              </a:rPr>
              <a:t> (np. </a:t>
            </a:r>
            <a:r>
              <a:rPr lang="en-US" sz="2000" dirty="0" err="1">
                <a:ea typeface="+mn-lt"/>
                <a:cs typeface="+mn-lt"/>
              </a:rPr>
              <a:t>puszki</a:t>
            </a:r>
            <a:r>
              <a:rPr lang="en-US" sz="2000" dirty="0">
                <a:ea typeface="+mn-lt"/>
                <a:cs typeface="+mn-lt"/>
              </a:rPr>
              <a:t>, </a:t>
            </a:r>
            <a:r>
              <a:rPr lang="en-US" sz="2000" dirty="0" err="1">
                <a:ea typeface="+mn-lt"/>
                <a:cs typeface="+mn-lt"/>
              </a:rPr>
              <a:t>butelki</a:t>
            </a:r>
            <a:r>
              <a:rPr lang="en-US" sz="2000" dirty="0">
                <a:ea typeface="+mn-lt"/>
                <a:cs typeface="+mn-lt"/>
              </a:rPr>
              <a:t>, papier, </a:t>
            </a:r>
            <a:r>
              <a:rPr lang="en-US" sz="2000" dirty="0" err="1">
                <a:ea typeface="+mn-lt"/>
                <a:cs typeface="+mn-lt"/>
              </a:rPr>
              <a:t>plastik</a:t>
            </a:r>
            <a:r>
              <a:rPr lang="en-US" sz="2000" dirty="0">
                <a:ea typeface="+mn-lt"/>
                <a:cs typeface="+mn-lt"/>
              </a:rPr>
              <a:t>)</a:t>
            </a: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 sz="2000" dirty="0" err="1">
                <a:ea typeface="+mn-lt"/>
                <a:cs typeface="+mn-lt"/>
              </a:rPr>
              <a:t>Odzyskowi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energetycznemu</a:t>
            </a:r>
            <a:r>
              <a:rPr lang="en-US" sz="2000" dirty="0">
                <a:ea typeface="+mn-lt"/>
                <a:cs typeface="+mn-lt"/>
              </a:rPr>
              <a:t> (</a:t>
            </a:r>
            <a:r>
              <a:rPr lang="en-US" sz="2000" dirty="0" err="1">
                <a:ea typeface="+mn-lt"/>
                <a:cs typeface="+mn-lt"/>
              </a:rPr>
              <a:t>produkcja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paliwa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alternatywnych</a:t>
            </a:r>
            <a:r>
              <a:rPr lang="en-US" sz="2000" dirty="0">
                <a:ea typeface="+mn-lt"/>
                <a:cs typeface="+mn-lt"/>
              </a:rPr>
              <a:t>) </a:t>
            </a:r>
            <a:r>
              <a:rPr lang="en-US" sz="2000" dirty="0" err="1">
                <a:ea typeface="+mn-lt"/>
                <a:cs typeface="+mn-lt"/>
              </a:rPr>
              <a:t>oraz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biostabilizacji</a:t>
            </a:r>
            <a:r>
              <a:rPr lang="en-US" sz="2000" dirty="0">
                <a:ea typeface="+mn-lt"/>
                <a:cs typeface="+mn-lt"/>
              </a:rPr>
              <a:t> (np. </a:t>
            </a:r>
            <a:r>
              <a:rPr lang="en-US" sz="2000" dirty="0" err="1">
                <a:ea typeface="+mn-lt"/>
                <a:cs typeface="+mn-lt"/>
              </a:rPr>
              <a:t>resztki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żywności</a:t>
            </a:r>
            <a:r>
              <a:rPr lang="en-US" sz="2000" dirty="0">
                <a:ea typeface="+mn-lt"/>
                <a:cs typeface="+mn-lt"/>
              </a:rPr>
              <a:t>). </a:t>
            </a:r>
            <a:br>
              <a:rPr lang="en-US" sz="2000" dirty="0">
                <a:ea typeface="+mn-lt"/>
                <a:cs typeface="+mn-lt"/>
              </a:rPr>
            </a:br>
            <a:r>
              <a:rPr lang="en-US" sz="2000" dirty="0">
                <a:ea typeface="+mn-lt"/>
                <a:cs typeface="+mn-lt"/>
              </a:rPr>
              <a:t/>
            </a:r>
            <a:br>
              <a:rPr lang="en-US" sz="2000" dirty="0">
                <a:ea typeface="+mn-lt"/>
                <a:cs typeface="+mn-lt"/>
              </a:rPr>
            </a:br>
            <a:r>
              <a:rPr lang="en-US" sz="2000" dirty="0" err="1">
                <a:ea typeface="+mn-lt"/>
                <a:cs typeface="+mn-lt"/>
              </a:rPr>
              <a:t>Dzięki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efektywności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odzysku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prowadzonego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przez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takie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zakłady</a:t>
            </a:r>
            <a:r>
              <a:rPr lang="en-US" sz="2000" dirty="0">
                <a:ea typeface="+mn-lt"/>
                <a:cs typeface="+mn-lt"/>
              </a:rPr>
              <a:t>, </a:t>
            </a:r>
            <a:r>
              <a:rPr lang="en-US" sz="2000" dirty="0" err="1">
                <a:ea typeface="+mn-lt"/>
                <a:cs typeface="+mn-lt"/>
              </a:rPr>
              <a:t>zaledwie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>
                <a:solidFill>
                  <a:srgbClr val="FF0000"/>
                </a:solidFill>
                <a:ea typeface="+mn-lt"/>
                <a:cs typeface="+mn-lt"/>
              </a:rPr>
              <a:t>15-25%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odebranych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 err="1">
                <a:ea typeface="+mn-lt"/>
                <a:cs typeface="+mn-lt"/>
              </a:rPr>
              <a:t>odpadów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trafia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na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wysypisko</a:t>
            </a:r>
            <a:r>
              <a:rPr lang="en-US" sz="2000" dirty="0">
                <a:ea typeface="+mn-lt"/>
                <a:cs typeface="+mn-lt"/>
              </a:rPr>
              <a:t>.</a:t>
            </a:r>
            <a:endParaRPr lang="en-US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824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ED37FC-54AF-FB4A-FF92-5DED32DAE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8891" y="-688128"/>
            <a:ext cx="5754896" cy="1667569"/>
          </a:xfrm>
        </p:spPr>
        <p:txBody>
          <a:bodyPr anchor="b">
            <a:normAutofit/>
          </a:bodyPr>
          <a:lstStyle/>
          <a:p>
            <a:r>
              <a:rPr lang="en-US" sz="4000" b="1" dirty="0">
                <a:ea typeface="+mj-lt"/>
                <a:cs typeface="+mj-lt"/>
              </a:rPr>
              <a:t>Rower </a:t>
            </a:r>
            <a:r>
              <a:rPr lang="en-US" sz="4000" b="1" dirty="0" err="1">
                <a:ea typeface="+mj-lt"/>
                <a:cs typeface="+mj-lt"/>
              </a:rPr>
              <a:t>dobry</a:t>
            </a:r>
            <a:r>
              <a:rPr lang="en-US" sz="4000" b="1" dirty="0">
                <a:ea typeface="+mj-lt"/>
                <a:cs typeface="+mj-lt"/>
              </a:rPr>
              <a:t> </a:t>
            </a:r>
            <a:r>
              <a:rPr lang="en-US" sz="4000" b="1" dirty="0" err="1">
                <a:ea typeface="+mj-lt"/>
                <a:cs typeface="+mj-lt"/>
              </a:rPr>
              <a:t>wybór</a:t>
            </a:r>
            <a:endParaRPr lang="en-US" sz="4000" b="1" dirty="0" err="1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B44F250-4D0E-BB08-9290-DD22837A0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130" y="1275070"/>
            <a:ext cx="3876165" cy="387616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A87AF-3773-8CE4-92C3-D9332D52C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866" y="1158985"/>
            <a:ext cx="6635648" cy="51667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ea typeface="+mn-lt"/>
                <a:cs typeface="+mn-lt"/>
              </a:rPr>
              <a:t>W </a:t>
            </a:r>
            <a:r>
              <a:rPr lang="en-US" sz="2400" dirty="0" err="1">
                <a:ea typeface="+mn-lt"/>
                <a:cs typeface="+mn-lt"/>
              </a:rPr>
              <a:t>Pabianicach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dobrym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ekologicznym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zamiennikiem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samochodu</a:t>
            </a:r>
            <a:r>
              <a:rPr lang="en-US" sz="2400" dirty="0">
                <a:ea typeface="+mn-lt"/>
                <a:cs typeface="+mn-lt"/>
              </a:rPr>
              <a:t>, </a:t>
            </a:r>
            <a:r>
              <a:rPr lang="en-US" sz="2400" dirty="0" err="1">
                <a:ea typeface="+mn-lt"/>
                <a:cs typeface="+mn-lt"/>
              </a:rPr>
              <a:t>oprócz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hybrydowej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komunikacji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miejskiej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są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także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rowery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miejskie</a:t>
            </a:r>
            <a:r>
              <a:rPr lang="en-US" sz="2400" dirty="0">
                <a:ea typeface="+mn-lt"/>
                <a:cs typeface="+mn-lt"/>
              </a:rPr>
              <a:t>... </a:t>
            </a:r>
            <a:r>
              <a:rPr lang="en-US" sz="2400" dirty="0" err="1">
                <a:ea typeface="+mn-lt"/>
                <a:cs typeface="+mn-lt"/>
              </a:rPr>
              <a:t>Łącznie</a:t>
            </a:r>
            <a:r>
              <a:rPr lang="en-US" sz="2400" dirty="0">
                <a:ea typeface="+mn-lt"/>
                <a:cs typeface="+mn-lt"/>
              </a:rPr>
              <a:t> w </a:t>
            </a:r>
            <a:r>
              <a:rPr lang="en-US" sz="2400" dirty="0" err="1">
                <a:ea typeface="+mn-lt"/>
                <a:cs typeface="+mn-lt"/>
              </a:rPr>
              <a:t>Pabianicach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znajduje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się</a:t>
            </a:r>
            <a:r>
              <a:rPr lang="en-US" sz="2400" dirty="0">
                <a:ea typeface="+mn-lt"/>
                <a:cs typeface="+mn-lt"/>
              </a:rPr>
              <a:t> 14 </a:t>
            </a:r>
            <a:r>
              <a:rPr lang="en-US" sz="2400" dirty="0" err="1">
                <a:ea typeface="+mn-lt"/>
                <a:cs typeface="+mn-lt"/>
              </a:rPr>
              <a:t>stacji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oferujących</a:t>
            </a:r>
            <a:r>
              <a:rPr lang="en-US" sz="2400" dirty="0">
                <a:ea typeface="+mn-lt"/>
                <a:cs typeface="+mn-lt"/>
              </a:rPr>
              <a:t> 122 </a:t>
            </a:r>
            <a:r>
              <a:rPr lang="en-US" sz="2400" dirty="0" err="1">
                <a:ea typeface="+mn-lt"/>
                <a:cs typeface="+mn-lt"/>
              </a:rPr>
              <a:t>rowery</a:t>
            </a:r>
            <a:r>
              <a:rPr lang="en-US" sz="2400" dirty="0">
                <a:ea typeface="+mn-lt"/>
                <a:cs typeface="+mn-lt"/>
              </a:rPr>
              <a:t>:</a:t>
            </a:r>
            <a:endParaRPr lang="en-US" sz="2400" dirty="0">
              <a:cs typeface="Calibri" panose="020F0502020204030204"/>
            </a:endParaRPr>
          </a:p>
          <a:p>
            <a:pPr marL="0" indent="0">
              <a:buNone/>
            </a:pPr>
            <a:r>
              <a:rPr lang="en-US" sz="2400" dirty="0">
                <a:ea typeface="+mn-lt"/>
                <a:cs typeface="+mn-lt"/>
              </a:rPr>
              <a:t>• 5 </a:t>
            </a:r>
            <a:r>
              <a:rPr lang="en-US" sz="2400" err="1">
                <a:ea typeface="+mn-lt"/>
                <a:cs typeface="+mn-lt"/>
              </a:rPr>
              <a:t>stacji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na</a:t>
            </a:r>
            <a:r>
              <a:rPr lang="en-US" sz="2400" dirty="0">
                <a:ea typeface="+mn-lt"/>
                <a:cs typeface="+mn-lt"/>
              </a:rPr>
              <a:t> 10 </a:t>
            </a:r>
            <a:r>
              <a:rPr lang="en-US" sz="2400" err="1">
                <a:ea typeface="+mn-lt"/>
                <a:cs typeface="+mn-lt"/>
              </a:rPr>
              <a:t>rowerów</a:t>
            </a:r>
            <a:r>
              <a:rPr lang="en-US" sz="2400" dirty="0">
                <a:ea typeface="+mn-lt"/>
                <a:cs typeface="+mn-lt"/>
              </a:rPr>
              <a:t>: </a:t>
            </a:r>
            <a:r>
              <a:rPr lang="en-US" sz="2400" err="1">
                <a:ea typeface="+mn-lt"/>
                <a:cs typeface="+mn-lt"/>
              </a:rPr>
              <a:t>Dworzec</a:t>
            </a:r>
            <a:r>
              <a:rPr lang="en-US" sz="2400" dirty="0">
                <a:ea typeface="+mn-lt"/>
                <a:cs typeface="+mn-lt"/>
              </a:rPr>
              <a:t> PKP, </a:t>
            </a:r>
            <a:r>
              <a:rPr lang="en-US" sz="2400" err="1">
                <a:ea typeface="+mn-lt"/>
                <a:cs typeface="+mn-lt"/>
              </a:rPr>
              <a:t>św</a:t>
            </a:r>
            <a:r>
              <a:rPr lang="en-US" sz="2400" dirty="0">
                <a:ea typeface="+mn-lt"/>
                <a:cs typeface="+mn-lt"/>
              </a:rPr>
              <a:t>. Jana/</a:t>
            </a:r>
            <a:r>
              <a:rPr lang="en-US" sz="2400" err="1">
                <a:ea typeface="+mn-lt"/>
                <a:cs typeface="+mn-lt"/>
              </a:rPr>
              <a:t>Partyzancka</a:t>
            </a:r>
            <a:r>
              <a:rPr lang="en-US" sz="2400" dirty="0">
                <a:ea typeface="+mn-lt"/>
                <a:cs typeface="+mn-lt"/>
              </a:rPr>
              <a:t>, </a:t>
            </a:r>
            <a:r>
              <a:rPr lang="en-US" sz="2400" err="1">
                <a:ea typeface="+mn-lt"/>
                <a:cs typeface="+mn-lt"/>
              </a:rPr>
              <a:t>Kilińskiego</a:t>
            </a:r>
            <a:r>
              <a:rPr lang="en-US" sz="2400" dirty="0">
                <a:ea typeface="+mn-lt"/>
                <a:cs typeface="+mn-lt"/>
              </a:rPr>
              <a:t>/</a:t>
            </a:r>
            <a:r>
              <a:rPr lang="en-US" sz="2400" err="1">
                <a:ea typeface="+mn-lt"/>
                <a:cs typeface="+mn-lt"/>
              </a:rPr>
              <a:t>Zamkowa</a:t>
            </a:r>
            <a:r>
              <a:rPr lang="en-US" sz="2400" dirty="0">
                <a:ea typeface="+mn-lt"/>
                <a:cs typeface="+mn-lt"/>
              </a:rPr>
              <a:t>, Grota </a:t>
            </a:r>
            <a:r>
              <a:rPr lang="en-US" sz="2400" err="1">
                <a:ea typeface="+mn-lt"/>
                <a:cs typeface="+mn-lt"/>
              </a:rPr>
              <a:t>Roweckiego</a:t>
            </a:r>
            <a:r>
              <a:rPr lang="en-US" sz="2400" dirty="0">
                <a:ea typeface="+mn-lt"/>
                <a:cs typeface="+mn-lt"/>
              </a:rPr>
              <a:t>/</a:t>
            </a:r>
            <a:r>
              <a:rPr lang="en-US" sz="2400" err="1">
                <a:ea typeface="+mn-lt"/>
                <a:cs typeface="+mn-lt"/>
              </a:rPr>
              <a:t>Nawrockiego</a:t>
            </a:r>
            <a:r>
              <a:rPr lang="en-US" sz="2400" dirty="0">
                <a:ea typeface="+mn-lt"/>
                <a:cs typeface="+mn-lt"/>
              </a:rPr>
              <a:t>, </a:t>
            </a:r>
            <a:r>
              <a:rPr lang="en-US" sz="2400" err="1">
                <a:ea typeface="+mn-lt"/>
                <a:cs typeface="+mn-lt"/>
              </a:rPr>
              <a:t>Moniuszki</a:t>
            </a:r>
            <a:r>
              <a:rPr lang="en-US" sz="2400" dirty="0">
                <a:ea typeface="+mn-lt"/>
                <a:cs typeface="+mn-lt"/>
              </a:rPr>
              <a:t>/</a:t>
            </a:r>
            <a:r>
              <a:rPr lang="en-US" sz="2400" err="1">
                <a:ea typeface="+mn-lt"/>
                <a:cs typeface="+mn-lt"/>
              </a:rPr>
              <a:t>Śniadeckiego</a:t>
            </a:r>
            <a:r>
              <a:rPr lang="en-US" sz="2400" dirty="0">
                <a:ea typeface="+mn-lt"/>
                <a:cs typeface="+mn-lt"/>
              </a:rPr>
              <a:t>,</a:t>
            </a:r>
            <a:endParaRPr lang="en-US" sz="2400" dirty="0">
              <a:cs typeface="Calibri" panose="020F0502020204030204"/>
            </a:endParaRPr>
          </a:p>
          <a:p>
            <a:pPr marL="0" indent="0">
              <a:buNone/>
            </a:pPr>
            <a:r>
              <a:rPr lang="en-US" sz="2400" dirty="0">
                <a:ea typeface="+mn-lt"/>
                <a:cs typeface="+mn-lt"/>
              </a:rPr>
              <a:t>• 9 </a:t>
            </a:r>
            <a:r>
              <a:rPr lang="en-US" sz="2400" err="1">
                <a:ea typeface="+mn-lt"/>
                <a:cs typeface="+mn-lt"/>
              </a:rPr>
              <a:t>stacji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na</a:t>
            </a:r>
            <a:r>
              <a:rPr lang="en-US" sz="2400" dirty="0">
                <a:ea typeface="+mn-lt"/>
                <a:cs typeface="+mn-lt"/>
              </a:rPr>
              <a:t> 8 </a:t>
            </a:r>
            <a:r>
              <a:rPr lang="en-US" sz="2400" err="1">
                <a:ea typeface="+mn-lt"/>
                <a:cs typeface="+mn-lt"/>
              </a:rPr>
              <a:t>rowerów</a:t>
            </a:r>
            <a:r>
              <a:rPr lang="en-US" sz="2400" dirty="0">
                <a:ea typeface="+mn-lt"/>
                <a:cs typeface="+mn-lt"/>
              </a:rPr>
              <a:t>: JPII/</a:t>
            </a:r>
            <a:r>
              <a:rPr lang="en-US" sz="2400" err="1">
                <a:ea typeface="+mn-lt"/>
                <a:cs typeface="+mn-lt"/>
              </a:rPr>
              <a:t>szpital</a:t>
            </a:r>
            <a:r>
              <a:rPr lang="en-US" sz="2400" dirty="0">
                <a:ea typeface="+mn-lt"/>
                <a:cs typeface="+mn-lt"/>
              </a:rPr>
              <a:t>, </a:t>
            </a:r>
            <a:r>
              <a:rPr lang="en-US" sz="2400" err="1">
                <a:ea typeface="+mn-lt"/>
                <a:cs typeface="+mn-lt"/>
              </a:rPr>
              <a:t>Wyszyńskiego</a:t>
            </a:r>
            <a:r>
              <a:rPr lang="en-US" sz="2400" dirty="0">
                <a:ea typeface="+mn-lt"/>
                <a:cs typeface="+mn-lt"/>
              </a:rPr>
              <a:t>/</a:t>
            </a:r>
            <a:r>
              <a:rPr lang="en-US" sz="2400" err="1">
                <a:ea typeface="+mn-lt"/>
                <a:cs typeface="+mn-lt"/>
              </a:rPr>
              <a:t>Moniuszki</a:t>
            </a:r>
            <a:r>
              <a:rPr lang="en-US" sz="2400" dirty="0">
                <a:ea typeface="+mn-lt"/>
                <a:cs typeface="+mn-lt"/>
              </a:rPr>
              <a:t>, </a:t>
            </a:r>
            <a:r>
              <a:rPr lang="en-US" sz="2400" err="1">
                <a:ea typeface="+mn-lt"/>
                <a:cs typeface="+mn-lt"/>
              </a:rPr>
              <a:t>Zamkowa</a:t>
            </a:r>
            <a:r>
              <a:rPr lang="en-US" sz="2400" dirty="0">
                <a:ea typeface="+mn-lt"/>
                <a:cs typeface="+mn-lt"/>
              </a:rPr>
              <a:t>/</a:t>
            </a:r>
            <a:r>
              <a:rPr lang="en-US" sz="2400" err="1">
                <a:ea typeface="+mn-lt"/>
                <a:cs typeface="+mn-lt"/>
              </a:rPr>
              <a:t>Zielona</a:t>
            </a:r>
            <a:r>
              <a:rPr lang="en-US" sz="2400" dirty="0">
                <a:ea typeface="+mn-lt"/>
                <a:cs typeface="+mn-lt"/>
              </a:rPr>
              <a:t>, </a:t>
            </a:r>
            <a:r>
              <a:rPr lang="en-US" sz="2400" err="1">
                <a:ea typeface="+mn-lt"/>
                <a:cs typeface="+mn-lt"/>
              </a:rPr>
              <a:t>Roweckiego</a:t>
            </a:r>
            <a:r>
              <a:rPr lang="en-US" sz="2400" dirty="0">
                <a:ea typeface="+mn-lt"/>
                <a:cs typeface="+mn-lt"/>
              </a:rPr>
              <a:t>/</a:t>
            </a:r>
            <a:r>
              <a:rPr lang="en-US" sz="2400" err="1">
                <a:ea typeface="+mn-lt"/>
                <a:cs typeface="+mn-lt"/>
              </a:rPr>
              <a:t>hala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sportowa</a:t>
            </a:r>
            <a:r>
              <a:rPr lang="en-US" sz="2400" dirty="0">
                <a:ea typeface="+mn-lt"/>
                <a:cs typeface="+mn-lt"/>
              </a:rPr>
              <a:t>, </a:t>
            </a:r>
            <a:r>
              <a:rPr lang="en-US" sz="2400" err="1">
                <a:ea typeface="+mn-lt"/>
                <a:cs typeface="+mn-lt"/>
              </a:rPr>
              <a:t>Jankego</a:t>
            </a:r>
            <a:r>
              <a:rPr lang="en-US" sz="2400" dirty="0">
                <a:ea typeface="+mn-lt"/>
                <a:cs typeface="+mn-lt"/>
              </a:rPr>
              <a:t>/</a:t>
            </a:r>
            <a:r>
              <a:rPr lang="en-US" sz="2400" err="1">
                <a:ea typeface="+mn-lt"/>
                <a:cs typeface="+mn-lt"/>
              </a:rPr>
              <a:t>Nawrockiego</a:t>
            </a:r>
            <a:r>
              <a:rPr lang="en-US" sz="2400" dirty="0">
                <a:ea typeface="+mn-lt"/>
                <a:cs typeface="+mn-lt"/>
              </a:rPr>
              <a:t>, 20 </a:t>
            </a:r>
            <a:r>
              <a:rPr lang="en-US" sz="2400" err="1">
                <a:ea typeface="+mn-lt"/>
                <a:cs typeface="+mn-lt"/>
              </a:rPr>
              <a:t>Stycznia</a:t>
            </a:r>
            <a:r>
              <a:rPr lang="en-US" sz="2400" dirty="0">
                <a:ea typeface="+mn-lt"/>
                <a:cs typeface="+mn-lt"/>
              </a:rPr>
              <a:t>/</a:t>
            </a:r>
            <a:r>
              <a:rPr lang="en-US" sz="2400" err="1">
                <a:ea typeface="+mn-lt"/>
                <a:cs typeface="+mn-lt"/>
              </a:rPr>
              <a:t>kościół</a:t>
            </a:r>
            <a:r>
              <a:rPr lang="en-US" sz="2400" dirty="0">
                <a:ea typeface="+mn-lt"/>
                <a:cs typeface="+mn-lt"/>
              </a:rPr>
              <a:t>, Stary </a:t>
            </a:r>
            <a:r>
              <a:rPr lang="en-US" sz="2400" err="1">
                <a:ea typeface="+mn-lt"/>
                <a:cs typeface="+mn-lt"/>
              </a:rPr>
              <a:t>Rynek</a:t>
            </a:r>
            <a:r>
              <a:rPr lang="en-US" sz="2400" dirty="0">
                <a:ea typeface="+mn-lt"/>
                <a:cs typeface="+mn-lt"/>
              </a:rPr>
              <a:t>, Warszawska/</a:t>
            </a:r>
            <a:r>
              <a:rPr lang="en-US" sz="2400" err="1">
                <a:ea typeface="+mn-lt"/>
                <a:cs typeface="+mn-lt"/>
              </a:rPr>
              <a:t>Nawrockiego</a:t>
            </a:r>
            <a:r>
              <a:rPr lang="en-US" sz="2400" dirty="0">
                <a:ea typeface="+mn-lt"/>
                <a:cs typeface="+mn-lt"/>
              </a:rPr>
              <a:t>, Warszawska/</a:t>
            </a:r>
            <a:r>
              <a:rPr lang="en-US" sz="2400" err="1">
                <a:ea typeface="+mn-lt"/>
                <a:cs typeface="+mn-lt"/>
              </a:rPr>
              <a:t>Duży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Skręt</a:t>
            </a:r>
            <a:r>
              <a:rPr lang="en-US" sz="2400" dirty="0">
                <a:ea typeface="+mn-lt"/>
                <a:cs typeface="+mn-lt"/>
              </a:rPr>
              <a:t>.</a:t>
            </a:r>
            <a:endParaRPr lang="en-US" sz="2400" dirty="0">
              <a:cs typeface="Calibri" panose="020F0502020204030204"/>
            </a:endParaRP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97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E75ED15-46DC-4FCE-CE8C-69A342B57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634" y="220"/>
            <a:ext cx="9499097" cy="6857559"/>
          </a:xfrm>
          <a:prstGeom prst="rect">
            <a:avLst/>
          </a:prstGeom>
          <a:ln>
            <a:noFill/>
          </a:ln>
        </p:spPr>
      </p:pic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25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B5B033-D8D4-C1A4-910D-2675AB854A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r="-2" b="1560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E09074-9842-97F3-D4E9-F21505844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ea typeface="+mj-lt"/>
                <a:cs typeface="+mj-lt"/>
              </a:rPr>
              <a:t>Jak </a:t>
            </a:r>
            <a:r>
              <a:rPr lang="en-US" b="1" dirty="0" err="1">
                <a:solidFill>
                  <a:srgbClr val="FFFFFF"/>
                </a:solidFill>
                <a:ea typeface="+mj-lt"/>
                <a:cs typeface="+mj-lt"/>
              </a:rPr>
              <a:t>wypożyczyć</a:t>
            </a:r>
            <a:r>
              <a:rPr lang="en-US" b="1" dirty="0">
                <a:solidFill>
                  <a:srgbClr val="FFFFFF"/>
                </a:solidFill>
                <a:ea typeface="+mj-lt"/>
                <a:cs typeface="+mj-lt"/>
              </a:rPr>
              <a:t>?</a:t>
            </a:r>
            <a:endParaRPr lang="en-US" b="1">
              <a:solidFill>
                <a:srgbClr val="FFFFFF"/>
              </a:solidFill>
              <a:cs typeface="Calibri Light" panose="020F0302020204030204"/>
            </a:endParaRPr>
          </a:p>
          <a:p>
            <a:endParaRPr lang="en-US">
              <a:solidFill>
                <a:srgbClr val="FFFFFF"/>
              </a:solidFill>
              <a:cs typeface="Calibri Light"/>
            </a:endParaRP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BC5EF941-7CA7-766B-5430-971D4C3CB1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328102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16961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BDCEE-51F6-9F7D-7F6F-3F413882E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b="1" dirty="0" err="1">
                <a:cs typeface="Calibri Light"/>
              </a:rPr>
              <a:t>Definicja</a:t>
            </a:r>
            <a:r>
              <a:rPr lang="en-US" b="1" dirty="0">
                <a:cs typeface="Calibri Light"/>
              </a:rPr>
              <a:t> EKO 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4A4E9-BED0-73D1-BD55-AEE2D2092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ea typeface="+mn-lt"/>
                <a:cs typeface="+mn-lt"/>
              </a:rPr>
              <a:t>Pojęcie</a:t>
            </a:r>
            <a:r>
              <a:rPr lang="en-US" dirty="0">
                <a:ea typeface="+mn-lt"/>
                <a:cs typeface="+mn-lt"/>
              </a:rPr>
              <a:t> „EKO”, po </a:t>
            </a:r>
            <a:r>
              <a:rPr lang="en-US" dirty="0" err="1">
                <a:ea typeface="+mn-lt"/>
                <a:cs typeface="+mn-lt"/>
              </a:rPr>
              <a:t>prostu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wskazuje</a:t>
            </a:r>
            <a:r>
              <a:rPr lang="en-US" dirty="0">
                <a:ea typeface="+mn-lt"/>
                <a:cs typeface="+mn-lt"/>
              </a:rPr>
              <a:t> </a:t>
            </a:r>
            <a:br>
              <a:rPr lang="en-US" dirty="0">
                <a:ea typeface="+mn-lt"/>
                <a:cs typeface="+mn-lt"/>
              </a:rPr>
            </a:br>
            <a:r>
              <a:rPr lang="en-US" dirty="0" err="1">
                <a:ea typeface="+mn-lt"/>
                <a:cs typeface="+mn-lt"/>
              </a:rPr>
              <a:t>na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przymiotnik</a:t>
            </a:r>
            <a:r>
              <a:rPr lang="en-US" dirty="0">
                <a:ea typeface="+mn-lt"/>
                <a:cs typeface="+mn-lt"/>
              </a:rPr>
              <a:t> „</a:t>
            </a:r>
            <a:r>
              <a:rPr lang="en-US" dirty="0" err="1">
                <a:ea typeface="+mn-lt"/>
                <a:cs typeface="+mn-lt"/>
              </a:rPr>
              <a:t>ekologiczny</a:t>
            </a:r>
            <a:r>
              <a:rPr lang="en-US" dirty="0">
                <a:ea typeface="+mn-lt"/>
                <a:cs typeface="+mn-lt"/>
              </a:rPr>
              <a:t>” 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>jest to </a:t>
            </a:r>
            <a:r>
              <a:rPr lang="en-US" dirty="0" err="1">
                <a:ea typeface="+mn-lt"/>
                <a:cs typeface="+mn-lt"/>
              </a:rPr>
              <a:t>więc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skrót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oznaczający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różnego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rodzaju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wyroby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 smtClean="0">
                <a:ea typeface="+mn-lt"/>
                <a:cs typeface="+mn-lt"/>
              </a:rPr>
              <a:t>przemysłowe</a:t>
            </a:r>
            <a:r>
              <a:rPr lang="pl-PL" dirty="0" smtClean="0">
                <a:ea typeface="+mn-lt"/>
                <a:cs typeface="+mn-lt"/>
              </a:rPr>
              <a:t> i działania</a:t>
            </a:r>
            <a:r>
              <a:rPr lang="en-US" dirty="0" smtClean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sugerujący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że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są</a:t>
            </a:r>
            <a:r>
              <a:rPr lang="en-US" dirty="0">
                <a:ea typeface="+mn-lt"/>
                <a:cs typeface="+mn-lt"/>
              </a:rPr>
              <a:t> one </a:t>
            </a:r>
            <a:r>
              <a:rPr lang="en-US" dirty="0" err="1">
                <a:ea typeface="+mn-lt"/>
                <a:cs typeface="+mn-lt"/>
              </a:rPr>
              <a:t>bezpieczne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dla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środowiska</a:t>
            </a:r>
            <a:r>
              <a:rPr lang="en-US" dirty="0">
                <a:ea typeface="+mn-lt"/>
                <a:cs typeface="+mn-lt"/>
              </a:rPr>
              <a:t>, a ich </a:t>
            </a:r>
            <a:r>
              <a:rPr lang="en-US" dirty="0" err="1">
                <a:ea typeface="+mn-lt"/>
                <a:cs typeface="+mn-lt"/>
              </a:rPr>
              <a:t>pochodzenie</a:t>
            </a:r>
            <a:r>
              <a:rPr lang="en-US" dirty="0">
                <a:ea typeface="+mn-lt"/>
                <a:cs typeface="+mn-lt"/>
              </a:rPr>
              <a:t> jest </a:t>
            </a:r>
            <a:r>
              <a:rPr lang="en-US" dirty="0" err="1">
                <a:ea typeface="+mn-lt"/>
                <a:cs typeface="+mn-lt"/>
              </a:rPr>
              <a:t>naturalne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 dirty="0"/>
          </a:p>
        </p:txBody>
      </p:sp>
      <p:pic>
        <p:nvPicPr>
          <p:cNvPr id="13" name="Picture 4" descr="Roślina rosnąca w pękniętym betonie">
            <a:extLst>
              <a:ext uri="{FF2B5EF4-FFF2-40B4-BE49-F238E27FC236}">
                <a16:creationId xmlns:a16="http://schemas.microsoft.com/office/drawing/2014/main" id="{726B17E8-7764-7A54-BE12-3EAF73B928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76" r="36571" b="-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4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0C6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3240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875932A-600F-B020-D30C-BA06E630D5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156" b="108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0BECF8-2246-9EFC-12EE-1A9EE7475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78" y="246372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FFFFFF"/>
                </a:solidFill>
                <a:ea typeface="+mj-lt"/>
                <a:cs typeface="+mj-lt"/>
              </a:rPr>
              <a:t>Jednośladem</a:t>
            </a:r>
            <a:r>
              <a:rPr lang="en-US" b="1" dirty="0">
                <a:solidFill>
                  <a:srgbClr val="FFFFFF"/>
                </a:solidFill>
                <a:ea typeface="+mj-lt"/>
                <a:cs typeface="+mj-lt"/>
              </a:rPr>
              <a:t> </a:t>
            </a:r>
            <a:r>
              <a:rPr lang="en-US" b="1" dirty="0" err="1">
                <a:solidFill>
                  <a:srgbClr val="FFFFFF"/>
                </a:solidFill>
                <a:ea typeface="+mj-lt"/>
                <a:cs typeface="+mj-lt"/>
              </a:rPr>
              <a:t>na</a:t>
            </a:r>
            <a:r>
              <a:rPr lang="en-US" b="1" dirty="0">
                <a:solidFill>
                  <a:srgbClr val="FFFFFF"/>
                </a:solidFill>
                <a:ea typeface="+mj-lt"/>
                <a:cs typeface="+mj-lt"/>
              </a:rPr>
              <a:t> </a:t>
            </a:r>
            <a:r>
              <a:rPr lang="en-US" b="1" dirty="0" err="1">
                <a:solidFill>
                  <a:srgbClr val="FFFFFF"/>
                </a:solidFill>
                <a:ea typeface="+mj-lt"/>
                <a:cs typeface="+mj-lt"/>
              </a:rPr>
              <a:t>dworzec</a:t>
            </a:r>
            <a:endParaRPr lang="en-US" b="1" dirty="0" err="1">
              <a:solidFill>
                <a:srgbClr val="FFFFFF"/>
              </a:solidFill>
            </a:endParaRPr>
          </a:p>
          <a:p>
            <a:endParaRPr lang="en-US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C8A2F-D417-9077-08E3-DAAA034C2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278" y="1449573"/>
            <a:ext cx="10703625" cy="481645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Dzięki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zastosowaniu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rowerów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IV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generacji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jednoślady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można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oddawać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b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</a:b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za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dodatkową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opłatą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na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terenie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poszczególnych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miast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również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poza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stacjami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rowerowymi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. Z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oddanego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w ten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sposób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jednośladu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mogą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korzystać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kolejni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użytkownicy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. 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Pabianicki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rower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publiczny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to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część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wojewódzkiego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projektu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“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Rowerowe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Łódzkie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”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realizowanego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przez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Urząd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Marszałkowski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. To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pierwsza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b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</a:b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w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Polsce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inicjatywa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zakładająca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połączenie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roweru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z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pociągiem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.</a:t>
            </a:r>
            <a:endParaRPr lang="en-US" dirty="0"/>
          </a:p>
          <a:p>
            <a:pPr marL="0" indent="0">
              <a:buNone/>
            </a:pP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–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Chodzi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o to, by z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różnych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punktów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w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mieście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można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było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swobodnie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dojechać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na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dworzec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, tam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zostawić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rower,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wsiąść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do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pociągu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, a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następnie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przesiąść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się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znów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na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jednoślad</a:t>
            </a:r>
            <a:endParaRPr lang="en-US" sz="2600" dirty="0" err="1">
              <a:solidFill>
                <a:srgbClr val="FFFFFF"/>
              </a:solidFill>
              <a:cs typeface="Calibri" panose="020F0502020204030204"/>
            </a:endParaRPr>
          </a:p>
          <a:p>
            <a:pPr marL="0" indent="0">
              <a:buNone/>
            </a:pP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System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Rowerowe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Łódzkie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obejmie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swym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zasięgiem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Koluszki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,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Kutno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,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Łask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,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Łowicz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,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Łódź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,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Pabianice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,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Sieradz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,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Skierniewice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,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Zduńską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Wolę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600" dirty="0" err="1">
                <a:solidFill>
                  <a:srgbClr val="FFFFFF"/>
                </a:solidFill>
                <a:ea typeface="+mn-lt"/>
                <a:cs typeface="+mn-lt"/>
              </a:rPr>
              <a:t>i</a:t>
            </a:r>
            <a:r>
              <a:rPr lang="en-US" sz="2600" dirty="0">
                <a:solidFill>
                  <a:srgbClr val="FFFFFF"/>
                </a:solidFill>
                <a:ea typeface="+mn-lt"/>
                <a:cs typeface="+mn-lt"/>
              </a:rPr>
              <a:t> Zgierz.</a:t>
            </a:r>
            <a:endParaRPr lang="en-US" sz="2600">
              <a:solidFill>
                <a:srgbClr val="FFFFFF"/>
              </a:solidFill>
              <a:cs typeface="Calibri"/>
            </a:endParaRPr>
          </a:p>
          <a:p>
            <a:endParaRPr lang="en-US" sz="260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760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81C5FC4A-6296-AB5E-17A8-469D31E8E4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69BBA9B-8F4E-4D2B-BEFA-41A4754433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415188" y="-231223"/>
            <a:ext cx="1409491" cy="1876653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1012D1-8033-40B1-9EC0-91390FFC74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01285" y="128278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80943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D291F021-C45C-4D44-A2B8-A789E386CC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3444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243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15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4120F3-4CF6-A2F4-172D-0BAA22E21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US" b="1" dirty="0" err="1">
                <a:cs typeface="Calibri Light"/>
              </a:rPr>
              <a:t>Ułatwienie</a:t>
            </a:r>
            <a:r>
              <a:rPr lang="en-US" b="1" dirty="0">
                <a:cs typeface="Calibri Light"/>
              </a:rPr>
              <a:t> </a:t>
            </a:r>
            <a:r>
              <a:rPr lang="en-US" b="1" dirty="0" err="1">
                <a:cs typeface="Calibri Light"/>
              </a:rPr>
              <a:t>ekologicznego</a:t>
            </a:r>
            <a:r>
              <a:rPr lang="en-US" b="1" dirty="0">
                <a:cs typeface="Calibri Light"/>
              </a:rPr>
              <a:t> </a:t>
            </a:r>
            <a:r>
              <a:rPr lang="en-US" b="1" dirty="0" err="1">
                <a:cs typeface="Calibri Light"/>
              </a:rPr>
              <a:t>transportu</a:t>
            </a:r>
            <a:r>
              <a:rPr lang="en-US" b="1" dirty="0">
                <a:cs typeface="Calibri Light"/>
              </a:rPr>
              <a:t> </a:t>
            </a:r>
            <a:r>
              <a:rPr lang="en-US" b="1" dirty="0" err="1">
                <a:cs typeface="Calibri Light"/>
              </a:rPr>
              <a:t>rowerowego</a:t>
            </a:r>
            <a:endParaRPr lang="en-US" dirty="0" err="1">
              <a:cs typeface="Calibri Light" panose="020F0302020204030204"/>
            </a:endParaRPr>
          </a:p>
        </p:txBody>
      </p:sp>
      <p:sp>
        <p:nvSpPr>
          <p:cNvPr id="39" name="Rectangle 17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19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BB740-15E6-AC96-E9EE-7825F3212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584" y="1920130"/>
            <a:ext cx="5599676" cy="465874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1800" dirty="0" err="1">
                <a:ea typeface="+mn-lt"/>
                <a:cs typeface="+mn-lt"/>
              </a:rPr>
              <a:t>Przy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okazji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budowy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drogi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rowerowej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na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ul</a:t>
            </a:r>
            <a:r>
              <a:rPr lang="en-US" sz="1800" dirty="0">
                <a:ea typeface="+mn-lt"/>
                <a:cs typeface="+mn-lt"/>
              </a:rPr>
              <a:t>. Grota </a:t>
            </a:r>
            <a:r>
              <a:rPr lang="en-US" sz="1800" dirty="0" err="1">
                <a:ea typeface="+mn-lt"/>
                <a:cs typeface="+mn-lt"/>
              </a:rPr>
              <a:t>Roweckiego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powstała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zadaszona</a:t>
            </a:r>
            <a:r>
              <a:rPr lang="en-US" sz="1800" dirty="0">
                <a:ea typeface="+mn-lt"/>
                <a:cs typeface="+mn-lt"/>
              </a:rPr>
              <a:t>, </a:t>
            </a:r>
            <a:r>
              <a:rPr lang="en-US" sz="1800" dirty="0" err="1">
                <a:ea typeface="+mn-lt"/>
                <a:cs typeface="+mn-lt"/>
              </a:rPr>
              <a:t>samoobsługowa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stacja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naprawy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rowerów</a:t>
            </a:r>
            <a:r>
              <a:rPr lang="en-US" sz="1800" dirty="0">
                <a:ea typeface="+mn-lt"/>
                <a:cs typeface="+mn-lt"/>
              </a:rPr>
              <a:t>.</a:t>
            </a:r>
            <a:endParaRPr lang="en-US" sz="1800">
              <a:cs typeface="Calibri"/>
            </a:endParaRPr>
          </a:p>
          <a:p>
            <a:r>
              <a:rPr lang="en-US" sz="1800" dirty="0" err="1">
                <a:ea typeface="+mn-lt"/>
                <a:cs typeface="+mn-lt"/>
              </a:rPr>
              <a:t>Stacja</a:t>
            </a:r>
            <a:r>
              <a:rPr lang="en-US" sz="1800" dirty="0">
                <a:ea typeface="+mn-lt"/>
                <a:cs typeface="+mn-lt"/>
              </a:rPr>
              <a:t> jest </a:t>
            </a:r>
            <a:r>
              <a:rPr lang="en-US" sz="1800" dirty="0" err="1">
                <a:ea typeface="+mn-lt"/>
                <a:cs typeface="+mn-lt"/>
              </a:rPr>
              <a:t>bogato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wyposażona</a:t>
            </a:r>
            <a:r>
              <a:rPr lang="en-US" sz="1800" dirty="0">
                <a:ea typeface="+mn-lt"/>
                <a:cs typeface="+mn-lt"/>
              </a:rPr>
              <a:t> w </a:t>
            </a:r>
            <a:r>
              <a:rPr lang="en-US" sz="1800" dirty="0" err="1">
                <a:ea typeface="+mn-lt"/>
                <a:cs typeface="+mn-lt"/>
              </a:rPr>
              <a:t>narzędzia</a:t>
            </a:r>
            <a:r>
              <a:rPr lang="en-US" sz="1800" dirty="0">
                <a:ea typeface="+mn-lt"/>
                <a:cs typeface="+mn-lt"/>
              </a:rPr>
              <a:t>. </a:t>
            </a:r>
            <a:r>
              <a:rPr lang="en-US" sz="1800" dirty="0" err="1">
                <a:ea typeface="+mn-lt"/>
                <a:cs typeface="+mn-lt"/>
              </a:rPr>
              <a:t>Dostępne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są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śrubokręty</a:t>
            </a:r>
            <a:r>
              <a:rPr lang="en-US" sz="1800" dirty="0">
                <a:ea typeface="+mn-lt"/>
                <a:cs typeface="+mn-lt"/>
              </a:rPr>
              <a:t> (</a:t>
            </a:r>
            <a:r>
              <a:rPr lang="en-US" sz="1800" dirty="0" err="1">
                <a:ea typeface="+mn-lt"/>
                <a:cs typeface="+mn-lt"/>
              </a:rPr>
              <a:t>płaskie</a:t>
            </a:r>
            <a:r>
              <a:rPr lang="en-US" sz="1800" dirty="0">
                <a:ea typeface="+mn-lt"/>
                <a:cs typeface="+mn-lt"/>
              </a:rPr>
              <a:t>, </a:t>
            </a:r>
            <a:r>
              <a:rPr lang="en-US" sz="1800" dirty="0" err="1">
                <a:ea typeface="+mn-lt"/>
                <a:cs typeface="+mn-lt"/>
              </a:rPr>
              <a:t>krzyżowe</a:t>
            </a:r>
            <a:r>
              <a:rPr lang="en-US" sz="1800" dirty="0">
                <a:ea typeface="+mn-lt"/>
                <a:cs typeface="+mn-lt"/>
              </a:rPr>
              <a:t>), </a:t>
            </a:r>
            <a:r>
              <a:rPr lang="en-US" sz="1800" dirty="0" err="1">
                <a:ea typeface="+mn-lt"/>
                <a:cs typeface="+mn-lt"/>
              </a:rPr>
              <a:t>klucze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imbusowe</a:t>
            </a:r>
            <a:r>
              <a:rPr lang="en-US" sz="1800" dirty="0">
                <a:ea typeface="+mn-lt"/>
                <a:cs typeface="+mn-lt"/>
              </a:rPr>
              <a:t>, </a:t>
            </a:r>
            <a:r>
              <a:rPr lang="en-US" sz="1800" dirty="0" err="1">
                <a:ea typeface="+mn-lt"/>
                <a:cs typeface="+mn-lt"/>
              </a:rPr>
              <a:t>klucze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płaskie</a:t>
            </a:r>
            <a:r>
              <a:rPr lang="en-US" sz="1800" dirty="0">
                <a:ea typeface="+mn-lt"/>
                <a:cs typeface="+mn-lt"/>
              </a:rPr>
              <a:t> , </a:t>
            </a:r>
            <a:r>
              <a:rPr lang="en-US" sz="1800" dirty="0" err="1">
                <a:ea typeface="+mn-lt"/>
                <a:cs typeface="+mn-lt"/>
              </a:rPr>
              <a:t>klucz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nastawny</a:t>
            </a:r>
            <a:r>
              <a:rPr lang="en-US" sz="1800" dirty="0">
                <a:ea typeface="+mn-lt"/>
                <a:cs typeface="+mn-lt"/>
              </a:rPr>
              <a:t>, </a:t>
            </a:r>
            <a:r>
              <a:rPr lang="en-US" sz="1800" dirty="0" err="1">
                <a:ea typeface="+mn-lt"/>
                <a:cs typeface="+mn-lt"/>
              </a:rPr>
              <a:t>łyżki</a:t>
            </a:r>
            <a:r>
              <a:rPr lang="en-US" sz="1800" dirty="0">
                <a:ea typeface="+mn-lt"/>
                <a:cs typeface="+mn-lt"/>
              </a:rPr>
              <a:t> do </a:t>
            </a:r>
            <a:r>
              <a:rPr lang="en-US" sz="1800" dirty="0" err="1">
                <a:ea typeface="+mn-lt"/>
                <a:cs typeface="+mn-lt"/>
              </a:rPr>
              <a:t>opon</a:t>
            </a:r>
            <a:r>
              <a:rPr lang="en-US" sz="1800" dirty="0">
                <a:ea typeface="+mn-lt"/>
                <a:cs typeface="+mn-lt"/>
              </a:rPr>
              <a:t>, </a:t>
            </a:r>
            <a:r>
              <a:rPr lang="en-US" sz="1800" dirty="0" err="1">
                <a:ea typeface="+mn-lt"/>
                <a:cs typeface="+mn-lt"/>
              </a:rPr>
              <a:t>miernik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zużycia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łańcucha</a:t>
            </a:r>
            <a:r>
              <a:rPr lang="en-US" sz="1800" dirty="0">
                <a:ea typeface="+mn-lt"/>
                <a:cs typeface="+mn-lt"/>
              </a:rPr>
              <a:t>. W </a:t>
            </a:r>
            <a:r>
              <a:rPr lang="en-US" sz="1800" dirty="0" err="1">
                <a:ea typeface="+mn-lt"/>
                <a:cs typeface="+mn-lt"/>
              </a:rPr>
              <a:t>zestawie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naprawczym</a:t>
            </a:r>
            <a:r>
              <a:rPr lang="en-US" sz="1800" dirty="0">
                <a:ea typeface="+mn-lt"/>
                <a:cs typeface="+mn-lt"/>
              </a:rPr>
              <a:t> jest </a:t>
            </a:r>
            <a:r>
              <a:rPr lang="en-US" sz="1800" dirty="0" err="1">
                <a:ea typeface="+mn-lt"/>
                <a:cs typeface="+mn-lt"/>
              </a:rPr>
              <a:t>też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oczywiście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pompka</a:t>
            </a:r>
            <a:r>
              <a:rPr lang="en-US" sz="1800" dirty="0">
                <a:ea typeface="+mn-lt"/>
                <a:cs typeface="+mn-lt"/>
              </a:rPr>
              <a:t>. </a:t>
            </a:r>
            <a:br>
              <a:rPr lang="en-US" sz="1800" dirty="0">
                <a:ea typeface="+mn-lt"/>
                <a:cs typeface="+mn-lt"/>
              </a:rPr>
            </a:br>
            <a:r>
              <a:rPr lang="en-US" sz="1800" dirty="0" err="1">
                <a:ea typeface="+mn-lt"/>
                <a:cs typeface="+mn-lt"/>
              </a:rPr>
              <a:t>Jeśli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jednak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nie</a:t>
            </a:r>
            <a:r>
              <a:rPr lang="en-US" sz="1800" dirty="0">
                <a:ea typeface="+mn-lt"/>
                <a:cs typeface="+mn-lt"/>
              </a:rPr>
              <a:t> da </a:t>
            </a:r>
            <a:r>
              <a:rPr lang="en-US" sz="1800" dirty="0" err="1">
                <a:ea typeface="+mn-lt"/>
                <a:cs typeface="+mn-lt"/>
              </a:rPr>
              <a:t>się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samodzielnie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naprawić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usterki</a:t>
            </a:r>
            <a:r>
              <a:rPr lang="en-US" sz="1800" dirty="0">
                <a:ea typeface="+mn-lt"/>
                <a:cs typeface="+mn-lt"/>
              </a:rPr>
              <a:t>, </a:t>
            </a:r>
            <a:r>
              <a:rPr lang="en-US" sz="1800" dirty="0" err="1">
                <a:ea typeface="+mn-lt"/>
                <a:cs typeface="+mn-lt"/>
              </a:rPr>
              <a:t>jednoślad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można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przypiąć</a:t>
            </a:r>
            <a:r>
              <a:rPr lang="en-US" sz="1800" dirty="0">
                <a:ea typeface="+mn-lt"/>
                <a:cs typeface="+mn-lt"/>
              </a:rPr>
              <a:t> do </a:t>
            </a:r>
            <a:r>
              <a:rPr lang="en-US" sz="1800" dirty="0" err="1">
                <a:ea typeface="+mn-lt"/>
                <a:cs typeface="+mn-lt"/>
              </a:rPr>
              <a:t>zamontowanego</a:t>
            </a:r>
            <a:r>
              <a:rPr lang="en-US" sz="1800" dirty="0">
                <a:ea typeface="+mn-lt"/>
                <a:cs typeface="+mn-lt"/>
              </a:rPr>
              <a:t> </a:t>
            </a:r>
            <a:br>
              <a:rPr lang="en-US" sz="1800" dirty="0">
                <a:ea typeface="+mn-lt"/>
                <a:cs typeface="+mn-lt"/>
              </a:rPr>
            </a:br>
            <a:r>
              <a:rPr lang="en-US" sz="1800" dirty="0">
                <a:ea typeface="+mn-lt"/>
                <a:cs typeface="+mn-lt"/>
              </a:rPr>
              <a:t>pod </a:t>
            </a:r>
            <a:r>
              <a:rPr lang="en-US" sz="1800" dirty="0" err="1">
                <a:ea typeface="+mn-lt"/>
                <a:cs typeface="+mn-lt"/>
              </a:rPr>
              <a:t>wiatą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stojaka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dla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rowerów</a:t>
            </a:r>
            <a:r>
              <a:rPr lang="en-US" sz="1800" dirty="0">
                <a:ea typeface="+mn-lt"/>
                <a:cs typeface="+mn-lt"/>
              </a:rPr>
              <a:t>.</a:t>
            </a:r>
            <a:endParaRPr lang="en-US" sz="1800">
              <a:cs typeface="Calibri"/>
            </a:endParaRPr>
          </a:p>
          <a:p>
            <a:r>
              <a:rPr lang="en-US" sz="1800" dirty="0" err="1">
                <a:ea typeface="+mn-lt"/>
                <a:cs typeface="+mn-lt"/>
              </a:rPr>
              <a:t>Stacja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znajduje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się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nieopodal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skrzyżowania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ul</a:t>
            </a:r>
            <a:r>
              <a:rPr lang="en-US" sz="1800" dirty="0">
                <a:ea typeface="+mn-lt"/>
                <a:cs typeface="+mn-lt"/>
              </a:rPr>
              <a:t>. Grota </a:t>
            </a:r>
            <a:r>
              <a:rPr lang="en-US" sz="1800" dirty="0" err="1">
                <a:ea typeface="+mn-lt"/>
                <a:cs typeface="+mn-lt"/>
              </a:rPr>
              <a:t>Roweckiego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i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Nawrockiego</a:t>
            </a:r>
            <a:endParaRPr lang="en-US" sz="1800" dirty="0" err="1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1794E36-AACD-A4BD-EB2E-C10A6DCF7A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6" r="1273"/>
          <a:stretch/>
        </p:blipFill>
        <p:spPr>
          <a:xfrm>
            <a:off x="5911532" y="2484255"/>
            <a:ext cx="5150277" cy="3714244"/>
          </a:xfrm>
          <a:prstGeom prst="rect">
            <a:avLst/>
          </a:prstGeom>
        </p:spPr>
      </p:pic>
      <p:sp>
        <p:nvSpPr>
          <p:cNvPr id="41" name="Rectangle 21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020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48227D5-9C0B-4D11-66C4-61A4A0A46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78" r="3955" b="-2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0A8CCB7-B018-0FF5-0741-16E7C8D28E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48" r="28284" b="-2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7221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B26DA7-C684-63FD-B10E-C66FF09C1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3700" b="1">
                <a:ea typeface="+mj-lt"/>
                <a:cs typeface="+mj-lt"/>
              </a:rPr>
              <a:t>Sklep zero waste w Pabianicach</a:t>
            </a:r>
            <a:endParaRPr lang="en-US" sz="3700" b="1"/>
          </a:p>
          <a:p>
            <a:endParaRPr lang="en-US" sz="3700">
              <a:cs typeface="Calibri Ligh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CD28E-11FE-40FD-E46B-E968E6E8F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832963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 err="1">
                <a:ea typeface="+mn-lt"/>
                <a:cs typeface="+mn-lt"/>
              </a:rPr>
              <a:t>Podczas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gdy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plastik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dobre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panoszy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się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zarówno</a:t>
            </a:r>
            <a:r>
              <a:rPr lang="en-US" dirty="0">
                <a:ea typeface="+mn-lt"/>
                <a:cs typeface="+mn-lt"/>
              </a:rPr>
              <a:t> w </a:t>
            </a:r>
            <a:r>
              <a:rPr lang="en-US" dirty="0" err="1">
                <a:ea typeface="+mn-lt"/>
                <a:cs typeface="+mn-lt"/>
              </a:rPr>
              <a:t>naszych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kubłach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śmieci</a:t>
            </a:r>
            <a:r>
              <a:rPr lang="en-US" dirty="0">
                <a:ea typeface="+mn-lt"/>
                <a:cs typeface="+mn-lt"/>
              </a:rPr>
              <a:t>, 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>jak </a:t>
            </a:r>
            <a:r>
              <a:rPr lang="en-US" dirty="0" err="1">
                <a:ea typeface="+mn-lt"/>
                <a:cs typeface="+mn-lt"/>
              </a:rPr>
              <a:t>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marketowych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półkach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pabianicki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sklep</a:t>
            </a:r>
            <a:r>
              <a:rPr lang="en-US" dirty="0">
                <a:ea typeface="+mn-lt"/>
                <a:cs typeface="+mn-lt"/>
              </a:rPr>
              <a:t> Na </a:t>
            </a:r>
            <a:r>
              <a:rPr lang="en-US" dirty="0" err="1">
                <a:ea typeface="+mn-lt"/>
                <a:cs typeface="+mn-lt"/>
              </a:rPr>
              <a:t>Gramy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przychodzi</a:t>
            </a:r>
            <a:r>
              <a:rPr lang="en-US" dirty="0">
                <a:ea typeface="+mn-lt"/>
                <a:cs typeface="+mn-lt"/>
              </a:rPr>
              <a:t> z </a:t>
            </a:r>
            <a:r>
              <a:rPr lang="en-US" dirty="0" err="1">
                <a:ea typeface="+mn-lt"/>
                <a:cs typeface="+mn-lt"/>
              </a:rPr>
              <a:t>pomocą</a:t>
            </a:r>
            <a:r>
              <a:rPr lang="en-US" dirty="0">
                <a:ea typeface="+mn-lt"/>
                <a:cs typeface="+mn-lt"/>
              </a:rPr>
              <a:t>. </a:t>
            </a:r>
            <a:br>
              <a:rPr lang="en-US" dirty="0">
                <a:ea typeface="+mn-lt"/>
                <a:cs typeface="+mn-lt"/>
              </a:rPr>
            </a:br>
            <a:r>
              <a:rPr lang="en-US" dirty="0" err="1">
                <a:ea typeface="+mn-lt"/>
                <a:cs typeface="+mn-lt"/>
              </a:rPr>
              <a:t>Dla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naszego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zdrowia</a:t>
            </a:r>
            <a:r>
              <a:rPr lang="en-US" dirty="0">
                <a:ea typeface="+mn-lt"/>
                <a:cs typeface="+mn-lt"/>
              </a:rPr>
              <a:t> </a:t>
            </a:r>
            <a:br>
              <a:rPr lang="en-US" dirty="0">
                <a:ea typeface="+mn-lt"/>
                <a:cs typeface="+mn-lt"/>
              </a:rPr>
            </a:br>
            <a:r>
              <a:rPr lang="en-US" dirty="0" err="1">
                <a:ea typeface="+mn-lt"/>
                <a:cs typeface="+mn-lt"/>
              </a:rPr>
              <a:t>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domowego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budżetu</a:t>
            </a:r>
            <a:r>
              <a:rPr lang="en-US" dirty="0">
                <a:ea typeface="+mn-lt"/>
                <a:cs typeface="+mn-lt"/>
              </a:rPr>
              <a:t>.</a:t>
            </a:r>
          </a:p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Strona </a:t>
            </a:r>
            <a:r>
              <a:rPr lang="en-US" dirty="0" err="1">
                <a:ea typeface="+mn-lt"/>
                <a:cs typeface="+mn-lt"/>
              </a:rPr>
              <a:t>sklepu</a:t>
            </a:r>
            <a:r>
              <a:rPr lang="en-US" dirty="0">
                <a:ea typeface="+mn-lt"/>
                <a:cs typeface="+mn-lt"/>
              </a:rPr>
              <a:t>: www.nagramy.pl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0EDFD2D-8EE0-667E-7E17-31B6114C94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00" r="11643" b="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47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67802-00D0-88A6-C5B7-C951E6D13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411480"/>
            <a:ext cx="4930655" cy="589861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 err="1">
                <a:ea typeface="+mn-lt"/>
                <a:cs typeface="+mn-lt"/>
              </a:rPr>
              <a:t>Cała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filozofia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naszego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 err="1">
                <a:ea typeface="+mn-lt"/>
                <a:cs typeface="+mn-lt"/>
              </a:rPr>
              <a:t>sklepu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polega</a:t>
            </a:r>
            <a:r>
              <a:rPr lang="en-US" sz="2000" dirty="0">
                <a:ea typeface="+mn-lt"/>
                <a:cs typeface="+mn-lt"/>
              </a:rPr>
              <a:t> </a:t>
            </a:r>
            <a:br>
              <a:rPr lang="en-US" sz="2000" dirty="0">
                <a:ea typeface="+mn-lt"/>
                <a:cs typeface="+mn-lt"/>
              </a:rPr>
            </a:br>
            <a:r>
              <a:rPr lang="en-US" sz="2000" dirty="0" err="1">
                <a:ea typeface="+mn-lt"/>
                <a:cs typeface="+mn-lt"/>
              </a:rPr>
              <a:t>na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głównym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przesłaniu</a:t>
            </a:r>
            <a:r>
              <a:rPr lang="en-US" sz="2000" dirty="0">
                <a:ea typeface="+mn-lt"/>
                <a:cs typeface="+mn-lt"/>
              </a:rPr>
              <a:t>: </a:t>
            </a:r>
            <a:br>
              <a:rPr lang="en-US" sz="2000" dirty="0">
                <a:ea typeface="+mn-lt"/>
                <a:cs typeface="+mn-lt"/>
              </a:rPr>
            </a:br>
            <a:r>
              <a:rPr lang="en-US" sz="2000" dirty="0" err="1">
                <a:ea typeface="+mn-lt"/>
                <a:cs typeface="+mn-lt"/>
              </a:rPr>
              <a:t>generujmy</a:t>
            </a:r>
            <a:r>
              <a:rPr lang="en-US" sz="2000" dirty="0">
                <a:ea typeface="+mn-lt"/>
                <a:cs typeface="+mn-lt"/>
              </a:rPr>
              <a:t> jak </a:t>
            </a:r>
            <a:r>
              <a:rPr lang="en-US" sz="2000" dirty="0" err="1">
                <a:ea typeface="+mn-lt"/>
                <a:cs typeface="+mn-lt"/>
              </a:rPr>
              <a:t>najmniej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 err="1">
                <a:ea typeface="+mn-lt"/>
                <a:cs typeface="+mn-lt"/>
              </a:rPr>
              <a:t>śmieci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 err="1">
                <a:ea typeface="+mn-lt"/>
                <a:cs typeface="+mn-lt"/>
              </a:rPr>
              <a:t>i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 err="1">
                <a:ea typeface="+mn-lt"/>
                <a:cs typeface="+mn-lt"/>
              </a:rPr>
              <a:t>plastikowych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odpadów</a:t>
            </a:r>
            <a:r>
              <a:rPr lang="en-US" sz="2000" dirty="0">
                <a:ea typeface="+mn-lt"/>
                <a:cs typeface="+mn-lt"/>
              </a:rPr>
              <a:t> </a:t>
            </a:r>
            <a:br>
              <a:rPr lang="en-US" sz="2000" dirty="0">
                <a:ea typeface="+mn-lt"/>
                <a:cs typeface="+mn-lt"/>
              </a:rPr>
            </a:br>
            <a:r>
              <a:rPr lang="en-US" sz="2000" dirty="0">
                <a:ea typeface="+mn-lt"/>
                <a:cs typeface="+mn-lt"/>
              </a:rPr>
              <a:t>– </a:t>
            </a:r>
            <a:r>
              <a:rPr lang="en-US" sz="2000" dirty="0" err="1">
                <a:ea typeface="+mn-lt"/>
                <a:cs typeface="+mn-lt"/>
              </a:rPr>
              <a:t>mówi</a:t>
            </a:r>
            <a:r>
              <a:rPr lang="en-US" sz="2000" dirty="0">
                <a:ea typeface="+mn-lt"/>
                <a:cs typeface="+mn-lt"/>
              </a:rPr>
              <a:t> Michał </a:t>
            </a:r>
            <a:r>
              <a:rPr lang="en-US" sz="2000" dirty="0" err="1">
                <a:ea typeface="+mn-lt"/>
                <a:cs typeface="+mn-lt"/>
              </a:rPr>
              <a:t>Pisarzewski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współwłaściciel</a:t>
            </a:r>
            <a:r>
              <a:rPr lang="en-US" sz="2000" dirty="0">
                <a:ea typeface="+mn-lt"/>
                <a:cs typeface="+mn-lt"/>
              </a:rPr>
              <a:t> </a:t>
            </a:r>
            <a:br>
              <a:rPr lang="en-US" sz="2000" dirty="0">
                <a:ea typeface="+mn-lt"/>
                <a:cs typeface="+mn-lt"/>
              </a:rPr>
            </a:br>
            <a:r>
              <a:rPr lang="en-US" sz="2000" dirty="0">
                <a:ea typeface="+mn-lt"/>
                <a:cs typeface="+mn-lt"/>
              </a:rPr>
              <a:t>Na </a:t>
            </a:r>
            <a:r>
              <a:rPr lang="en-US" sz="2000" dirty="0" err="1">
                <a:ea typeface="+mn-lt"/>
                <a:cs typeface="+mn-lt"/>
              </a:rPr>
              <a:t>Gramy</a:t>
            </a:r>
            <a:r>
              <a:rPr lang="en-US" sz="2000" dirty="0">
                <a:ea typeface="+mn-lt"/>
                <a:cs typeface="+mn-lt"/>
              </a:rPr>
              <a:t>, </a:t>
            </a:r>
            <a:r>
              <a:rPr lang="en-US" sz="2000" dirty="0" err="1">
                <a:ea typeface="+mn-lt"/>
                <a:cs typeface="+mn-lt"/>
              </a:rPr>
              <a:t>mieszczącego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się</a:t>
            </a:r>
            <a:r>
              <a:rPr lang="en-US" sz="2000" dirty="0">
                <a:ea typeface="+mn-lt"/>
                <a:cs typeface="+mn-lt"/>
              </a:rPr>
              <a:t> w </a:t>
            </a:r>
            <a:r>
              <a:rPr lang="en-US" sz="2000" dirty="0" err="1">
                <a:ea typeface="+mn-lt"/>
                <a:cs typeface="+mn-lt"/>
              </a:rPr>
              <a:t>naszym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mieście</a:t>
            </a:r>
            <a:r>
              <a:rPr lang="en-US" sz="2000" dirty="0">
                <a:ea typeface="+mn-lt"/>
                <a:cs typeface="+mn-lt"/>
              </a:rPr>
              <a:t>, w Centum </a:t>
            </a:r>
            <a:r>
              <a:rPr lang="en-US" sz="2000" dirty="0" err="1">
                <a:ea typeface="+mn-lt"/>
                <a:cs typeface="+mn-lt"/>
              </a:rPr>
              <a:t>Handlowym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Tkalnia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przy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ul</a:t>
            </a:r>
            <a:r>
              <a:rPr lang="en-US" sz="2000" dirty="0">
                <a:ea typeface="+mn-lt"/>
                <a:cs typeface="+mn-lt"/>
              </a:rPr>
              <a:t>. </a:t>
            </a:r>
            <a:r>
              <a:rPr lang="en-US" sz="2000" dirty="0" err="1">
                <a:ea typeface="+mn-lt"/>
                <a:cs typeface="+mn-lt"/>
              </a:rPr>
              <a:t>Grobelnej</a:t>
            </a:r>
            <a:r>
              <a:rPr lang="en-US" sz="2000" dirty="0">
                <a:ea typeface="+mn-lt"/>
                <a:cs typeface="+mn-lt"/>
              </a:rPr>
              <a:t> 8. </a:t>
            </a:r>
          </a:p>
          <a:p>
            <a:pPr marL="0" indent="0">
              <a:buNone/>
            </a:pPr>
            <a:r>
              <a:rPr lang="en-US" sz="2000" dirty="0">
                <a:ea typeface="+mn-lt"/>
                <a:cs typeface="+mn-lt"/>
              </a:rPr>
              <a:t>– </a:t>
            </a:r>
            <a:r>
              <a:rPr lang="en-US" sz="2000" dirty="0" err="1">
                <a:ea typeface="+mn-lt"/>
                <a:cs typeface="+mn-lt"/>
              </a:rPr>
              <a:t>Każdy</a:t>
            </a:r>
            <a:r>
              <a:rPr lang="en-US" sz="2000" dirty="0">
                <a:ea typeface="+mn-lt"/>
                <a:cs typeface="+mn-lt"/>
              </a:rPr>
              <a:t> z </a:t>
            </a:r>
            <a:r>
              <a:rPr lang="en-US" sz="2000" dirty="0" err="1">
                <a:ea typeface="+mn-lt"/>
                <a:cs typeface="+mn-lt"/>
              </a:rPr>
              <a:t>nas</a:t>
            </a:r>
            <a:r>
              <a:rPr lang="en-US" sz="2000" dirty="0">
                <a:ea typeface="+mn-lt"/>
                <a:cs typeface="+mn-lt"/>
              </a:rPr>
              <a:t> ma w </a:t>
            </a:r>
            <a:r>
              <a:rPr lang="en-US" sz="2000" dirty="0" err="1">
                <a:ea typeface="+mn-lt"/>
                <a:cs typeface="+mn-lt"/>
              </a:rPr>
              <a:t>swoim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domu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puste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słoiki</a:t>
            </a:r>
            <a:r>
              <a:rPr lang="en-US" sz="2000" dirty="0">
                <a:ea typeface="+mn-lt"/>
                <a:cs typeface="+mn-lt"/>
              </a:rPr>
              <a:t>. </a:t>
            </a:r>
            <a:r>
              <a:rPr lang="en-US" sz="2000" dirty="0" err="1">
                <a:ea typeface="+mn-lt"/>
                <a:cs typeface="+mn-lt"/>
              </a:rPr>
              <a:t>Wystarczy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przynieść</a:t>
            </a:r>
            <a:r>
              <a:rPr lang="en-US" sz="2000" dirty="0">
                <a:ea typeface="+mn-lt"/>
                <a:cs typeface="+mn-lt"/>
              </a:rPr>
              <a:t> je do </a:t>
            </a:r>
            <a:r>
              <a:rPr lang="en-US" sz="2000" dirty="0" err="1">
                <a:ea typeface="+mn-lt"/>
                <a:cs typeface="+mn-lt"/>
              </a:rPr>
              <a:t>nas</a:t>
            </a:r>
            <a:r>
              <a:rPr lang="en-US" sz="2000" dirty="0">
                <a:ea typeface="+mn-lt"/>
                <a:cs typeface="+mn-lt"/>
              </a:rPr>
              <a:t> </a:t>
            </a:r>
            <a:br>
              <a:rPr lang="en-US" sz="2000" dirty="0">
                <a:ea typeface="+mn-lt"/>
                <a:cs typeface="+mn-lt"/>
              </a:rPr>
            </a:br>
            <a:r>
              <a:rPr lang="en-US" sz="2000" dirty="0" err="1">
                <a:ea typeface="+mn-lt"/>
                <a:cs typeface="+mn-lt"/>
              </a:rPr>
              <a:t>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kupić</a:t>
            </a:r>
            <a:r>
              <a:rPr lang="en-US" sz="2000" dirty="0">
                <a:ea typeface="+mn-lt"/>
                <a:cs typeface="+mn-lt"/>
              </a:rPr>
              <a:t> tyle </a:t>
            </a:r>
            <a:r>
              <a:rPr lang="en-US" sz="2000" dirty="0" err="1">
                <a:ea typeface="+mn-lt"/>
                <a:cs typeface="+mn-lt"/>
              </a:rPr>
              <a:t>wybranego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produktu</a:t>
            </a:r>
            <a:r>
              <a:rPr lang="en-US" sz="2000" dirty="0">
                <a:ea typeface="+mn-lt"/>
                <a:cs typeface="+mn-lt"/>
              </a:rPr>
              <a:t>, </a:t>
            </a:r>
            <a:r>
              <a:rPr lang="en-US" sz="2000" dirty="0" err="1">
                <a:ea typeface="+mn-lt"/>
                <a:cs typeface="+mn-lt"/>
              </a:rPr>
              <a:t>ile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akurat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potrzebujemy</a:t>
            </a:r>
            <a:r>
              <a:rPr lang="en-US" sz="2000" dirty="0">
                <a:ea typeface="+mn-lt"/>
                <a:cs typeface="+mn-lt"/>
              </a:rPr>
              <a:t>. A </a:t>
            </a:r>
            <a:r>
              <a:rPr lang="en-US" sz="2000" dirty="0" err="1">
                <a:ea typeface="+mn-lt"/>
                <a:cs typeface="+mn-lt"/>
              </a:rPr>
              <a:t>jeśli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klient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nie</a:t>
            </a:r>
            <a:r>
              <a:rPr lang="en-US" sz="2000" dirty="0">
                <a:ea typeface="+mn-lt"/>
                <a:cs typeface="+mn-lt"/>
              </a:rPr>
              <a:t> ma </a:t>
            </a:r>
            <a:r>
              <a:rPr lang="en-US" sz="2000" dirty="0" err="1">
                <a:ea typeface="+mn-lt"/>
                <a:cs typeface="+mn-lt"/>
              </a:rPr>
              <a:t>własnego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opakowania</a:t>
            </a:r>
            <a:r>
              <a:rPr lang="en-US" sz="2000" dirty="0">
                <a:ea typeface="+mn-lt"/>
                <a:cs typeface="+mn-lt"/>
              </a:rPr>
              <a:t>, </a:t>
            </a:r>
            <a:r>
              <a:rPr lang="en-US" sz="2000" dirty="0" err="1">
                <a:ea typeface="+mn-lt"/>
                <a:cs typeface="+mn-lt"/>
              </a:rPr>
              <a:t>służymy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naszymi</a:t>
            </a:r>
            <a:r>
              <a:rPr lang="en-US" sz="2000" dirty="0">
                <a:ea typeface="+mn-lt"/>
                <a:cs typeface="+mn-lt"/>
              </a:rPr>
              <a:t>, </a:t>
            </a:r>
            <a:r>
              <a:rPr lang="en-US" sz="2000" dirty="0" err="1">
                <a:ea typeface="+mn-lt"/>
                <a:cs typeface="+mn-lt"/>
              </a:rPr>
              <a:t>które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są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bezpłatne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ekologiczne</a:t>
            </a:r>
            <a:r>
              <a:rPr lang="en-US" sz="2000" dirty="0">
                <a:ea typeface="+mn-lt"/>
                <a:cs typeface="+mn-lt"/>
              </a:rPr>
              <a:t>.</a:t>
            </a:r>
            <a:endParaRPr lang="en-US" sz="2000" dirty="0">
              <a:cs typeface="Calibri"/>
            </a:endParaRPr>
          </a:p>
          <a:p>
            <a:endParaRPr lang="en-US" sz="2000" dirty="0">
              <a:cs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63111B3-0D78-6EBC-E618-C827C6A4D1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00" r="4643" b="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697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CB49665F-0298-4449-8D2D-209989CB9E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A71EEC14-174A-46FA-B046-4747504571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EB6CB95-E653-4C6C-AE51-62FD848E8D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89" y="-2"/>
            <a:ext cx="3468234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BDD3CB8E-ABA7-4F37-BB2C-64FFD19813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C2CA788A-B2FD-494C-BED0-83E31F6DFF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FD4D99E-4F01-4230-D17D-1129FF39D3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0897827"/>
              </p:ext>
            </p:extLst>
          </p:nvPr>
        </p:nvGraphicFramePr>
        <p:xfrm>
          <a:off x="3794296" y="288758"/>
          <a:ext cx="7559504" cy="6285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464255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B90EDA9-2517-46EC-B6D4-3918D04786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C6B87B-0741-F264-C75A-560B42846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17" y="1313454"/>
            <a:ext cx="6272784" cy="1536192"/>
          </a:xfrm>
        </p:spPr>
        <p:txBody>
          <a:bodyPr anchor="b">
            <a:normAutofit/>
          </a:bodyPr>
          <a:lstStyle/>
          <a:p>
            <a:r>
              <a:rPr lang="en-US" sz="5200" b="1"/>
              <a:t>Ekologiczne murale w Pabianicach</a:t>
            </a:r>
            <a:endParaRPr lang="en-US" sz="5200">
              <a:cs typeface="Calibri Light" panose="020F0302020204030204"/>
            </a:endParaRPr>
          </a:p>
          <a:p>
            <a:endParaRPr lang="en-US" sz="5200">
              <a:cs typeface="Calibri Light" panose="020F03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449B1F2-532C-44C7-8AC7-28EA15EE02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039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F67784C-C216-6D22-B758-1191CA8FFF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89" r="-3" b="-3"/>
          <a:stretch/>
        </p:blipFill>
        <p:spPr>
          <a:xfrm>
            <a:off x="7684008" y="10"/>
            <a:ext cx="4507992" cy="293457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E7D3784-5CF9-4282-9B1C-523957852B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FE0B8-88C9-4960-9B20-0E59F0654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725" y="2085848"/>
            <a:ext cx="7318091" cy="47109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 dirty="0" err="1">
                <a:ea typeface="+mn-lt"/>
                <a:cs typeface="+mn-lt"/>
              </a:rPr>
              <a:t>Pabianice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zyskały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kolejne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murale</a:t>
            </a:r>
            <a:r>
              <a:rPr lang="en-US" sz="3200" dirty="0">
                <a:ea typeface="+mn-lt"/>
                <a:cs typeface="+mn-lt"/>
              </a:rPr>
              <a:t>. </a:t>
            </a:r>
            <a:br>
              <a:rPr lang="en-US" sz="3200" dirty="0">
                <a:ea typeface="+mn-lt"/>
                <a:cs typeface="+mn-lt"/>
              </a:rPr>
            </a:br>
            <a:r>
              <a:rPr lang="en-US" sz="3200" dirty="0">
                <a:ea typeface="+mn-lt"/>
                <a:cs typeface="+mn-lt"/>
              </a:rPr>
              <a:t>W </a:t>
            </a:r>
            <a:r>
              <a:rPr lang="en-US" sz="3200" dirty="0" err="1">
                <a:ea typeface="+mn-lt"/>
                <a:cs typeface="+mn-lt"/>
              </a:rPr>
              <a:t>ramach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projektu</a:t>
            </a:r>
            <a:r>
              <a:rPr lang="en-US" sz="3200" dirty="0">
                <a:ea typeface="+mn-lt"/>
                <a:cs typeface="+mn-lt"/>
              </a:rPr>
              <a:t> "Eko </a:t>
            </a:r>
            <a:r>
              <a:rPr lang="en-US" sz="3200" dirty="0" err="1">
                <a:ea typeface="+mn-lt"/>
                <a:cs typeface="+mn-lt"/>
              </a:rPr>
              <a:t>Tuzin</a:t>
            </a:r>
            <a:r>
              <a:rPr lang="en-US" sz="3200" dirty="0">
                <a:ea typeface="+mn-lt"/>
                <a:cs typeface="+mn-lt"/>
              </a:rPr>
              <a:t>" </a:t>
            </a:r>
            <a:r>
              <a:rPr lang="en-US" sz="3200" dirty="0" err="1">
                <a:ea typeface="+mn-lt"/>
                <a:cs typeface="+mn-lt"/>
              </a:rPr>
              <a:t>miasto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wzbogaciło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się</a:t>
            </a:r>
            <a:r>
              <a:rPr lang="en-US" sz="3200" dirty="0">
                <a:ea typeface="+mn-lt"/>
                <a:cs typeface="+mn-lt"/>
              </a:rPr>
              <a:t> o </a:t>
            </a:r>
            <a:r>
              <a:rPr lang="pl-PL" sz="3200" dirty="0" smtClean="0">
                <a:ea typeface="+mn-lt"/>
                <a:cs typeface="+mn-lt"/>
              </a:rPr>
              <a:t>freski</a:t>
            </a:r>
            <a:r>
              <a:rPr lang="en-US" sz="3200" dirty="0" smtClean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przedstawiające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zagrożone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gatunki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zwierząt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występujące</a:t>
            </a:r>
            <a:r>
              <a:rPr lang="en-US" sz="3200" dirty="0">
                <a:ea typeface="+mn-lt"/>
                <a:cs typeface="+mn-lt"/>
              </a:rPr>
              <a:t> </a:t>
            </a:r>
            <a:br>
              <a:rPr lang="en-US" sz="3200" dirty="0">
                <a:ea typeface="+mn-lt"/>
                <a:cs typeface="+mn-lt"/>
              </a:rPr>
            </a:br>
            <a:r>
              <a:rPr lang="en-US" sz="3200" dirty="0">
                <a:ea typeface="+mn-lt"/>
                <a:cs typeface="+mn-lt"/>
              </a:rPr>
              <a:t>w </a:t>
            </a:r>
            <a:r>
              <a:rPr lang="en-US" sz="3200" dirty="0" err="1">
                <a:ea typeface="+mn-lt"/>
                <a:cs typeface="+mn-lt"/>
              </a:rPr>
              <a:t>Polsce</a:t>
            </a:r>
            <a:r>
              <a:rPr lang="en-US" sz="3200" dirty="0">
                <a:ea typeface="+mn-lt"/>
                <a:cs typeface="+mn-lt"/>
              </a:rPr>
              <a:t>. </a:t>
            </a:r>
            <a:r>
              <a:rPr lang="en-US" sz="3200" dirty="0" err="1">
                <a:ea typeface="+mn-lt"/>
                <a:cs typeface="+mn-lt"/>
              </a:rPr>
              <a:t>Dodatkowo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murale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wykonane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są</a:t>
            </a:r>
            <a:r>
              <a:rPr lang="en-US" sz="3200" dirty="0">
                <a:ea typeface="+mn-lt"/>
                <a:cs typeface="+mn-lt"/>
              </a:rPr>
              <a:t> z </a:t>
            </a:r>
            <a:r>
              <a:rPr lang="en-US" sz="3200" dirty="0" err="1">
                <a:ea typeface="+mn-lt"/>
                <a:cs typeface="+mn-lt"/>
              </a:rPr>
              <a:t>farb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pochłaniających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dwutlenek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węgla</a:t>
            </a:r>
            <a:r>
              <a:rPr lang="en-US" sz="3200" dirty="0">
                <a:ea typeface="+mn-lt"/>
                <a:cs typeface="+mn-lt"/>
              </a:rPr>
              <a:t> </a:t>
            </a:r>
            <a:br>
              <a:rPr lang="en-US" sz="3200" dirty="0">
                <a:ea typeface="+mn-lt"/>
                <a:cs typeface="+mn-lt"/>
              </a:rPr>
            </a:br>
            <a:r>
              <a:rPr lang="en-US" sz="3200" dirty="0" err="1">
                <a:ea typeface="+mn-lt"/>
                <a:cs typeface="+mn-lt"/>
              </a:rPr>
              <a:t>i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oczyszczają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atmosferę</a:t>
            </a:r>
            <a:r>
              <a:rPr lang="en-US" sz="3200" dirty="0">
                <a:ea typeface="+mn-lt"/>
                <a:cs typeface="+mn-lt"/>
              </a:rPr>
              <a:t>.</a:t>
            </a:r>
            <a:endParaRPr lang="en-US" sz="3200" dirty="0">
              <a:cs typeface="Calibri" panose="020F0502020204030204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3752360-C836-E1FF-6555-33E30E09EE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760" r="3" b="12104"/>
          <a:stretch/>
        </p:blipFill>
        <p:spPr>
          <a:xfrm>
            <a:off x="7684008" y="3172968"/>
            <a:ext cx="4507992" cy="36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636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9">
            <a:extLst>
              <a:ext uri="{FF2B5EF4-FFF2-40B4-BE49-F238E27FC236}">
                <a16:creationId xmlns:a16="http://schemas.microsoft.com/office/drawing/2014/main" id="{72D05657-94EE-4B2D-BC1B-A1D0650636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c 11">
            <a:extLst>
              <a:ext uri="{FF2B5EF4-FFF2-40B4-BE49-F238E27FC236}">
                <a16:creationId xmlns:a16="http://schemas.microsoft.com/office/drawing/2014/main" id="{7586665A-47B3-4AEE-BC94-15D89FF706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5099" y="486184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212CF4C-0051-57C6-DC00-4616F31E5D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6967"/>
          <a:stretch/>
        </p:blipFill>
        <p:spPr>
          <a:xfrm>
            <a:off x="581526" y="258142"/>
            <a:ext cx="3118718" cy="3118718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3B772E5-0CBF-9A58-A1FD-F47F572521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60" b="8527"/>
          <a:stretch/>
        </p:blipFill>
        <p:spPr>
          <a:xfrm>
            <a:off x="581526" y="3486449"/>
            <a:ext cx="3118718" cy="3118718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B9284-7580-5988-09CD-357053CF8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4542" y="256608"/>
            <a:ext cx="7363990" cy="60414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 err="1">
                <a:ea typeface="+mn-lt"/>
                <a:cs typeface="+mn-lt"/>
              </a:rPr>
              <a:t>Mieszkańców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Pabianic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cieszy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każdy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nowy</a:t>
            </a:r>
            <a:r>
              <a:rPr lang="en-US" dirty="0">
                <a:ea typeface="+mn-lt"/>
                <a:cs typeface="+mn-lt"/>
              </a:rPr>
              <a:t> mural. Ulice </a:t>
            </a:r>
            <a:r>
              <a:rPr lang="en-US" dirty="0" err="1">
                <a:ea typeface="+mn-lt"/>
                <a:cs typeface="+mn-lt"/>
              </a:rPr>
              <a:t>Pabianic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zdobią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nowe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murale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ekologiczne</a:t>
            </a:r>
            <a:r>
              <a:rPr lang="en-US" dirty="0">
                <a:ea typeface="+mn-lt"/>
                <a:cs typeface="+mn-lt"/>
              </a:rPr>
              <a:t>. </a:t>
            </a:r>
            <a:r>
              <a:rPr lang="en-US" dirty="0" err="1">
                <a:ea typeface="+mn-lt"/>
                <a:cs typeface="+mn-lt"/>
              </a:rPr>
              <a:t>Przyjazne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środowisku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są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nie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tylko</a:t>
            </a:r>
            <a:r>
              <a:rPr lang="en-US" dirty="0">
                <a:ea typeface="+mn-lt"/>
                <a:cs typeface="+mn-lt"/>
              </a:rPr>
              <a:t> 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>z </a:t>
            </a:r>
            <a:r>
              <a:rPr lang="en-US" dirty="0" err="1">
                <a:ea typeface="+mn-lt"/>
                <a:cs typeface="+mn-lt"/>
              </a:rPr>
              <a:t>nazwy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bo</a:t>
            </a:r>
            <a:r>
              <a:rPr lang="en-US" dirty="0">
                <a:ea typeface="+mn-lt"/>
                <a:cs typeface="+mn-lt"/>
              </a:rPr>
              <a:t> do ich </a:t>
            </a:r>
            <a:r>
              <a:rPr lang="en-US" dirty="0" err="1">
                <a:ea typeface="+mn-lt"/>
                <a:cs typeface="+mn-lt"/>
              </a:rPr>
              <a:t>wymalowania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pabianicki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artysta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użył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farby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pochłaniającej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dwutlenek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węgla</a:t>
            </a:r>
            <a:r>
              <a:rPr lang="en-US" dirty="0">
                <a:ea typeface="+mn-lt"/>
                <a:cs typeface="+mn-lt"/>
              </a:rPr>
              <a:t>. </a:t>
            </a:r>
            <a:r>
              <a:rPr lang="en-US" dirty="0" err="1">
                <a:ea typeface="+mn-lt"/>
                <a:cs typeface="+mn-lt"/>
              </a:rPr>
              <a:t>Ponadto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ścienne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dzieła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mają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odpowiednie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przesłanie</a:t>
            </a:r>
            <a:r>
              <a:rPr lang="en-US" dirty="0">
                <a:ea typeface="+mn-lt"/>
                <a:cs typeface="+mn-lt"/>
              </a:rPr>
              <a:t>.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/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>W </a:t>
            </a:r>
            <a:r>
              <a:rPr lang="en-US" dirty="0" err="1">
                <a:ea typeface="+mn-lt"/>
                <a:cs typeface="+mn-lt"/>
              </a:rPr>
              <a:t>mieście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pojawiło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się</a:t>
            </a:r>
            <a:r>
              <a:rPr lang="en-US" dirty="0">
                <a:ea typeface="+mn-lt"/>
                <a:cs typeface="+mn-lt"/>
              </a:rPr>
              <a:t> 12 </a:t>
            </a:r>
            <a:r>
              <a:rPr lang="en-US" dirty="0" err="1">
                <a:ea typeface="+mn-lt"/>
                <a:cs typeface="+mn-lt"/>
              </a:rPr>
              <a:t>takich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ekologicznych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murali</a:t>
            </a:r>
            <a:r>
              <a:rPr lang="en-US" dirty="0">
                <a:ea typeface="+mn-lt"/>
                <a:cs typeface="+mn-lt"/>
              </a:rPr>
              <a:t>. </a:t>
            </a:r>
            <a:r>
              <a:rPr lang="en-US" dirty="0" err="1">
                <a:ea typeface="+mn-lt"/>
                <a:cs typeface="+mn-lt"/>
              </a:rPr>
              <a:t>Apetyt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rośnie</a:t>
            </a:r>
            <a:r>
              <a:rPr lang="en-US" dirty="0">
                <a:ea typeface="+mn-lt"/>
                <a:cs typeface="+mn-lt"/>
              </a:rPr>
              <a:t> w </a:t>
            </a:r>
            <a:r>
              <a:rPr lang="en-US" dirty="0" err="1">
                <a:ea typeface="+mn-lt"/>
                <a:cs typeface="+mn-lt"/>
              </a:rPr>
              <a:t>miarę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jedzenia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dlatego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miejscy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społecznicy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mają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nadzieję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że</a:t>
            </a:r>
            <a:r>
              <a:rPr lang="en-US" dirty="0">
                <a:ea typeface="+mn-lt"/>
                <a:cs typeface="+mn-lt"/>
              </a:rPr>
              <a:t> w </a:t>
            </a:r>
            <a:r>
              <a:rPr lang="en-US" dirty="0" err="1">
                <a:ea typeface="+mn-lt"/>
                <a:cs typeface="+mn-lt"/>
              </a:rPr>
              <a:t>Pabianicach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powstanie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jeszcze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więcej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malunków</a:t>
            </a:r>
            <a:r>
              <a:rPr lang="en-US" dirty="0">
                <a:ea typeface="+mn-lt"/>
                <a:cs typeface="+mn-lt"/>
              </a:rPr>
              <a:t> np. </a:t>
            </a:r>
            <a:r>
              <a:rPr lang="en-US" dirty="0" err="1">
                <a:ea typeface="+mn-lt"/>
                <a:cs typeface="+mn-lt"/>
              </a:rPr>
              <a:t>ukazujących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historię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miasta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922367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4E6F8-1A07-4D0A-A5BE-E7BF0531E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71" y="218959"/>
            <a:ext cx="5688504" cy="2086910"/>
          </a:xfrm>
        </p:spPr>
        <p:txBody>
          <a:bodyPr>
            <a:normAutofit/>
          </a:bodyPr>
          <a:lstStyle/>
          <a:p>
            <a:r>
              <a:rPr lang="en-US" sz="3100" b="1" err="1"/>
              <a:t>Współpraca</a:t>
            </a:r>
            <a:r>
              <a:rPr lang="en-US" sz="3100" b="1"/>
              <a:t> </a:t>
            </a:r>
            <a:r>
              <a:rPr lang="en-US" sz="3100" b="1" err="1"/>
              <a:t>firmy</a:t>
            </a:r>
            <a:r>
              <a:rPr lang="en-US" sz="3100" b="1"/>
              <a:t> GER z </a:t>
            </a:r>
            <a:r>
              <a:rPr lang="en-US" sz="3100" b="1" err="1"/>
              <a:t>Krakowa</a:t>
            </a:r>
            <a:r>
              <a:rPr lang="en-US" sz="3100" b="1"/>
              <a:t> </a:t>
            </a:r>
            <a:r>
              <a:rPr lang="en-US" sz="3100" b="1" err="1"/>
              <a:t>i</a:t>
            </a:r>
            <a:r>
              <a:rPr lang="en-US" sz="3100" b="1"/>
              <a:t> ZEC </a:t>
            </a:r>
            <a:r>
              <a:rPr lang="en-US" sz="3100" b="1" err="1"/>
              <a:t>Pabianice</a:t>
            </a:r>
            <a:r>
              <a:rPr lang="en-US" sz="3100" b="1"/>
              <a:t> w </a:t>
            </a:r>
            <a:r>
              <a:rPr lang="en-US" sz="3100" b="1" err="1"/>
              <a:t>zakresie</a:t>
            </a:r>
            <a:r>
              <a:rPr lang="en-US" sz="3100" b="1"/>
              <a:t> </a:t>
            </a:r>
            <a:r>
              <a:rPr lang="en-US" sz="3100" b="1" err="1"/>
              <a:t>ciepła</a:t>
            </a:r>
            <a:r>
              <a:rPr lang="en-US" sz="3100" b="1"/>
              <a:t> </a:t>
            </a:r>
            <a:r>
              <a:rPr lang="en-US" sz="3100" b="1" err="1"/>
              <a:t>geotermalnego</a:t>
            </a:r>
            <a:endParaRPr lang="en-US" sz="3100" b="1" err="1">
              <a:cs typeface="Calibri Light"/>
            </a:endParaRPr>
          </a:p>
          <a:p>
            <a:endParaRPr lang="en-US" sz="310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28CA6-264B-4DE8-4050-5D23BD4FE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2438400"/>
            <a:ext cx="5102351" cy="378541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err="1">
                <a:ea typeface="+mn-lt"/>
                <a:cs typeface="+mn-lt"/>
              </a:rPr>
              <a:t>Zakład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Energetyki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Cieplnej</a:t>
            </a:r>
            <a:r>
              <a:rPr lang="en-US" dirty="0">
                <a:ea typeface="+mn-lt"/>
                <a:cs typeface="+mn-lt"/>
              </a:rPr>
              <a:t> 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>w Pabianicach </a:t>
            </a:r>
            <a:r>
              <a:rPr lang="en-US" dirty="0" err="1">
                <a:ea typeface="+mn-lt"/>
                <a:cs typeface="+mn-lt"/>
              </a:rPr>
              <a:t>oraz</a:t>
            </a:r>
            <a:r>
              <a:rPr lang="en-US" dirty="0">
                <a:ea typeface="+mn-lt"/>
                <a:cs typeface="+mn-lt"/>
              </a:rPr>
              <a:t> firma Geothermal Energy Resources (GER) z </a:t>
            </a:r>
            <a:r>
              <a:rPr lang="en-US" dirty="0" err="1">
                <a:ea typeface="+mn-lt"/>
                <a:cs typeface="+mn-lt"/>
              </a:rPr>
              <a:t>Krakowa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pl-PL" dirty="0" smtClean="0">
                <a:ea typeface="+mn-lt"/>
                <a:cs typeface="+mn-lt"/>
              </a:rPr>
              <a:t>odbyły rozmowy</a:t>
            </a:r>
            <a:r>
              <a:rPr lang="en-US" dirty="0" smtClean="0">
                <a:ea typeface="+mn-lt"/>
                <a:cs typeface="+mn-lt"/>
              </a:rPr>
              <a:t> </a:t>
            </a:r>
            <a:r>
              <a:rPr lang="en-US" dirty="0">
                <a:ea typeface="+mn-lt"/>
                <a:cs typeface="+mn-lt"/>
              </a:rPr>
              <a:t>w </a:t>
            </a:r>
            <a:r>
              <a:rPr lang="en-US" dirty="0" err="1">
                <a:ea typeface="+mn-lt"/>
                <a:cs typeface="+mn-lt"/>
              </a:rPr>
              <a:t>zakresie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pozyskiwania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ciepła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geotermalnego</a:t>
            </a:r>
            <a:r>
              <a:rPr lang="en-US" dirty="0">
                <a:ea typeface="+mn-lt"/>
                <a:cs typeface="+mn-lt"/>
              </a:rPr>
              <a:t> 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>do </a:t>
            </a:r>
            <a:r>
              <a:rPr lang="en-US" dirty="0" err="1">
                <a:ea typeface="+mn-lt"/>
                <a:cs typeface="+mn-lt"/>
              </a:rPr>
              <a:t>wykorzystania</a:t>
            </a:r>
            <a:r>
              <a:rPr lang="en-US" dirty="0">
                <a:ea typeface="+mn-lt"/>
                <a:cs typeface="+mn-lt"/>
              </a:rPr>
              <a:t> w </a:t>
            </a:r>
            <a:r>
              <a:rPr lang="en-US" dirty="0" err="1">
                <a:ea typeface="+mn-lt"/>
                <a:cs typeface="+mn-lt"/>
              </a:rPr>
              <a:t>celach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rekreacyjnych</a:t>
            </a:r>
            <a:r>
              <a:rPr lang="en-US" dirty="0">
                <a:ea typeface="+mn-lt"/>
                <a:cs typeface="+mn-lt"/>
              </a:rPr>
              <a:t> (</a:t>
            </a:r>
            <a:r>
              <a:rPr lang="en-US" dirty="0" err="1">
                <a:ea typeface="+mn-lt"/>
                <a:cs typeface="+mn-lt"/>
              </a:rPr>
              <a:t>baseny</a:t>
            </a:r>
            <a:r>
              <a:rPr lang="en-US" dirty="0">
                <a:ea typeface="+mn-lt"/>
                <a:cs typeface="+mn-lt"/>
              </a:rPr>
              <a:t>) </a:t>
            </a:r>
            <a:br>
              <a:rPr lang="en-US" dirty="0">
                <a:ea typeface="+mn-lt"/>
                <a:cs typeface="+mn-lt"/>
              </a:rPr>
            </a:br>
            <a:r>
              <a:rPr lang="en-US" dirty="0" err="1">
                <a:ea typeface="+mn-lt"/>
                <a:cs typeface="+mn-lt"/>
              </a:rPr>
              <a:t>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grzewczych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5B82D5-A8BB-45BF-BED8-C7B2068921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0112" y="0"/>
            <a:ext cx="5961888" cy="6858000"/>
          </a:xfrm>
          <a:prstGeom prst="rect">
            <a:avLst/>
          </a:prstGeom>
          <a:solidFill>
            <a:srgbClr val="A165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296C61EC-FBF4-4216-BE67-6C864D30A0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9984" y="484633"/>
            <a:ext cx="4846320" cy="2743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8797625-BFED-3821-4597-2FFCFF927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9168" y="762611"/>
            <a:ext cx="4206240" cy="2187244"/>
          </a:xfrm>
          <a:prstGeom prst="rect">
            <a:avLst/>
          </a:prstGeom>
        </p:spPr>
      </p:pic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39D6C490-0229-4573-9696-B73E5B3A9C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9984" y="3511296"/>
            <a:ext cx="4846320" cy="2743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68688BD-2B39-6C97-46FE-7BB31B597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168" y="4168322"/>
            <a:ext cx="4206240" cy="142914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95537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AE112-D67C-328B-11AC-4229DF47A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a typeface="+mj-lt"/>
                <a:cs typeface="+mj-lt"/>
              </a:rPr>
              <a:t>6 CODZIENNYCH PRAKTYK, DZIĘKI KTÓRYM BĘDZIESZ BARDZIEJ EKO</a:t>
            </a:r>
            <a:endParaRPr lang="en-US" b="1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C7D1685-9FCD-0D9C-840A-547F253A4D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0308430"/>
              </p:ext>
            </p:extLst>
          </p:nvPr>
        </p:nvGraphicFramePr>
        <p:xfrm>
          <a:off x="838200" y="1825625"/>
          <a:ext cx="10515599" cy="4160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599">
                  <a:extLst>
                    <a:ext uri="{9D8B030D-6E8A-4147-A177-3AD203B41FA5}">
                      <a16:colId xmlns:a16="http://schemas.microsoft.com/office/drawing/2014/main" val="1496660061"/>
                    </a:ext>
                  </a:extLst>
                </a:gridCol>
              </a:tblGrid>
              <a:tr h="69335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1" i="0" u="none" strike="noStrike" noProof="0" dirty="0"/>
                        <a:t>1. </a:t>
                      </a:r>
                      <a:r>
                        <a:rPr lang="en-US" sz="1800" b="1" i="0" u="none" strike="noStrike" noProof="0" dirty="0" err="1"/>
                        <a:t>Zredukuj</a:t>
                      </a:r>
                      <a:r>
                        <a:rPr lang="en-US" sz="1800" b="1" i="0" u="none" strike="noStrike" noProof="0" dirty="0"/>
                        <a:t> </a:t>
                      </a:r>
                      <a:r>
                        <a:rPr lang="en-US" sz="1800" b="1" i="0" u="none" strike="noStrike" noProof="0" dirty="0" err="1"/>
                        <a:t>wykorzystywanie</a:t>
                      </a:r>
                      <a:r>
                        <a:rPr lang="en-US" sz="1800" b="1" i="0" u="none" strike="noStrike" noProof="0" dirty="0"/>
                        <a:t> </a:t>
                      </a:r>
                      <a:r>
                        <a:rPr lang="en-US" sz="1800" b="1" i="0" u="none" strike="noStrike" noProof="0" dirty="0" err="1"/>
                        <a:t>plastiku</a:t>
                      </a:r>
                      <a:endParaRPr lang="en-US" dirty="0" err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17062"/>
                  </a:ext>
                </a:extLst>
              </a:tr>
              <a:tr h="69335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Calibri"/>
                        </a:rPr>
                        <a:t>2. Kawa </a:t>
                      </a:r>
                      <a:r>
                        <a:rPr lang="en-US" sz="1800" b="0" i="0" u="none" strike="noStrike" noProof="0" dirty="0" err="1">
                          <a:latin typeface="Calibri"/>
                        </a:rPr>
                        <a:t>na</a:t>
                      </a:r>
                      <a:r>
                        <a:rPr lang="en-US" sz="1800" b="0" i="0" u="none" strike="noStrike" noProof="0" dirty="0">
                          <a:latin typeface="Calibri"/>
                        </a:rPr>
                        <a:t> </a:t>
                      </a:r>
                      <a:r>
                        <a:rPr lang="en-US" sz="1800" b="0" i="0" u="none" strike="noStrike" noProof="0" dirty="0" err="1">
                          <a:latin typeface="Calibri"/>
                        </a:rPr>
                        <a:t>wynos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818562"/>
                  </a:ext>
                </a:extLst>
              </a:tr>
              <a:tr h="69335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/>
                        <a:t>3. Bez </a:t>
                      </a:r>
                      <a:r>
                        <a:rPr lang="en-US" sz="1800" b="0" i="0" u="none" strike="noStrike" noProof="0" dirty="0" err="1"/>
                        <a:t>słomki</a:t>
                      </a:r>
                      <a:r>
                        <a:rPr lang="en-US" sz="1800" b="0" i="0" u="none" strike="noStrike" noProof="0" dirty="0"/>
                        <a:t>, </a:t>
                      </a:r>
                      <a:r>
                        <a:rPr lang="en-US" sz="1800" b="0" i="0" u="none" strike="noStrike" noProof="0" dirty="0" err="1"/>
                        <a:t>poproszę</a:t>
                      </a:r>
                      <a:endParaRPr lang="en-US" dirty="0" err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1649027"/>
                  </a:ext>
                </a:extLst>
              </a:tr>
              <a:tr h="69335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/>
                        <a:t>4. </a:t>
                      </a:r>
                      <a:r>
                        <a:rPr lang="en-US" sz="1800" b="0" i="0" u="none" strike="noStrike" noProof="0" dirty="0" err="1"/>
                        <a:t>Zabierz</a:t>
                      </a:r>
                      <a:r>
                        <a:rPr lang="en-US" sz="1800" b="0" i="0" u="none" strike="noStrike" noProof="0" dirty="0"/>
                        <a:t> </a:t>
                      </a:r>
                      <a:r>
                        <a:rPr lang="en-US" sz="1800" b="0" i="0" u="none" strike="noStrike" noProof="0" dirty="0" err="1"/>
                        <a:t>torbę</a:t>
                      </a:r>
                      <a:r>
                        <a:rPr lang="en-US" sz="1800" b="0" i="0" u="none" strike="noStrike" noProof="0" dirty="0"/>
                        <a:t> </a:t>
                      </a:r>
                      <a:r>
                        <a:rPr lang="en-US" sz="1800" b="0" i="0" u="none" strike="noStrike" noProof="0" dirty="0" err="1"/>
                        <a:t>na</a:t>
                      </a:r>
                      <a:r>
                        <a:rPr lang="en-US" sz="1800" b="0" i="0" u="none" strike="noStrike" noProof="0" dirty="0"/>
                        <a:t> </a:t>
                      </a:r>
                      <a:r>
                        <a:rPr lang="en-US" sz="1800" b="0" i="0" u="none" strike="noStrike" noProof="0" dirty="0" err="1"/>
                        <a:t>zakupy</a:t>
                      </a:r>
                      <a:r>
                        <a:rPr lang="en-US" sz="1800" b="0" i="0" u="none" strike="noStrike" noProof="0" dirty="0"/>
                        <a:t>!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387528"/>
                  </a:ext>
                </a:extLst>
              </a:tr>
              <a:tr h="69335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Calibri"/>
                        </a:rPr>
                        <a:t>5. </a:t>
                      </a:r>
                      <a:r>
                        <a:rPr lang="en-US" sz="1800" b="0" i="0" u="none" strike="noStrike" noProof="0" dirty="0" err="1">
                          <a:latin typeface="Calibri"/>
                        </a:rPr>
                        <a:t>Jedzenia</a:t>
                      </a:r>
                      <a:r>
                        <a:rPr lang="en-US" sz="1800" b="0" i="0" u="none" strike="noStrike" noProof="0" dirty="0">
                          <a:latin typeface="Calibri"/>
                        </a:rPr>
                        <a:t> </a:t>
                      </a:r>
                      <a:r>
                        <a:rPr lang="en-US" sz="1800" b="0" i="0" u="none" strike="noStrike" noProof="0" dirty="0" err="1">
                          <a:latin typeface="Calibri"/>
                        </a:rPr>
                        <a:t>się</a:t>
                      </a:r>
                      <a:r>
                        <a:rPr lang="en-US" sz="1800" b="0" i="0" u="none" strike="noStrike" noProof="0" dirty="0">
                          <a:latin typeface="Calibri"/>
                        </a:rPr>
                        <a:t> </a:t>
                      </a:r>
                      <a:r>
                        <a:rPr lang="en-US" sz="1800" b="0" i="0" u="none" strike="noStrike" noProof="0" dirty="0" err="1">
                          <a:latin typeface="Calibri"/>
                        </a:rPr>
                        <a:t>nie</a:t>
                      </a:r>
                      <a:r>
                        <a:rPr lang="en-US" sz="1800" b="0" i="0" u="none" strike="noStrike" noProof="0" dirty="0">
                          <a:latin typeface="Calibri"/>
                        </a:rPr>
                        <a:t> </a:t>
                      </a:r>
                      <a:r>
                        <a:rPr lang="en-US" sz="1800" b="0" i="0" u="none" strike="noStrike" noProof="0" dirty="0" err="1">
                          <a:latin typeface="Calibri"/>
                        </a:rPr>
                        <a:t>wyrzuca</a:t>
                      </a:r>
                      <a:r>
                        <a:rPr lang="en-US" sz="1800" b="0" i="0" u="none" strike="noStrike" noProof="0" dirty="0">
                          <a:latin typeface="Calibri"/>
                        </a:rPr>
                        <a:t> </a:t>
                      </a:r>
                      <a:endParaRPr lang="en-US" sz="1800" b="0" i="0" u="none" strike="noStrike" noProof="0">
                        <a:latin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9893190"/>
                  </a:ext>
                </a:extLst>
              </a:tr>
              <a:tr h="69335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Calibri"/>
                        </a:rPr>
                        <a:t>6. </a:t>
                      </a:r>
                      <a:r>
                        <a:rPr lang="en-US" sz="1800" b="0" i="0" u="none" strike="noStrike" noProof="0" dirty="0" err="1">
                          <a:latin typeface="Calibri"/>
                        </a:rPr>
                        <a:t>Kupuj</a:t>
                      </a:r>
                      <a:r>
                        <a:rPr lang="en-US" sz="1800" b="0" i="0" u="none" strike="noStrike" noProof="0" dirty="0">
                          <a:latin typeface="Calibri"/>
                        </a:rPr>
                        <a:t> </a:t>
                      </a:r>
                      <a:r>
                        <a:rPr lang="en-US" sz="1800" b="0" i="0" u="none" strike="noStrike" noProof="0" dirty="0" err="1">
                          <a:latin typeface="Calibri"/>
                        </a:rPr>
                        <a:t>produkty</a:t>
                      </a:r>
                      <a:r>
                        <a:rPr lang="en-US" sz="1800" b="0" i="0" u="none" strike="noStrike" noProof="0" dirty="0">
                          <a:latin typeface="Calibri"/>
                        </a:rPr>
                        <a:t> </a:t>
                      </a:r>
                      <a:r>
                        <a:rPr lang="en-US" sz="1800" b="0" i="0" u="none" strike="noStrike" noProof="0" dirty="0" err="1">
                          <a:latin typeface="Calibri"/>
                        </a:rPr>
                        <a:t>certyfikowane</a:t>
                      </a:r>
                      <a:endParaRPr lang="en-US" dirty="0" err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7000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1913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EBA5E-1817-4CFF-AB96-DEC7DF5BB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ea typeface="+mn-lt"/>
                <a:cs typeface="+mn-lt"/>
              </a:rPr>
              <a:t>Ciepłownia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geotermalna</a:t>
            </a:r>
            <a:r>
              <a:rPr lang="en-US" sz="2400" dirty="0">
                <a:ea typeface="+mn-lt"/>
                <a:cs typeface="+mn-lt"/>
              </a:rPr>
              <a:t> ma </a:t>
            </a:r>
            <a:r>
              <a:rPr lang="en-US" sz="2400" dirty="0" err="1">
                <a:ea typeface="+mn-lt"/>
                <a:cs typeface="+mn-lt"/>
              </a:rPr>
              <a:t>na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celu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pozyskiwanie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odnawialnych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źródeł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energii</a:t>
            </a:r>
            <a:r>
              <a:rPr lang="en-US" sz="2400" dirty="0">
                <a:ea typeface="+mn-lt"/>
                <a:cs typeface="+mn-lt"/>
              </a:rPr>
              <a:t> z </a:t>
            </a:r>
            <a:r>
              <a:rPr lang="en-US" sz="2400" dirty="0" err="1">
                <a:ea typeface="+mn-lt"/>
                <a:cs typeface="+mn-lt"/>
              </a:rPr>
              <a:t>wnętrza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ziemi</a:t>
            </a:r>
            <a:r>
              <a:rPr lang="en-US" sz="2400" dirty="0">
                <a:ea typeface="+mn-lt"/>
                <a:cs typeface="+mn-lt"/>
              </a:rPr>
              <a:t>, </a:t>
            </a:r>
            <a:r>
              <a:rPr lang="en-US" sz="2400" dirty="0" err="1">
                <a:ea typeface="+mn-lt"/>
                <a:cs typeface="+mn-lt"/>
              </a:rPr>
              <a:t>przekształconych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następnie</a:t>
            </a:r>
            <a:r>
              <a:rPr lang="en-US" sz="2400" dirty="0">
                <a:ea typeface="+mn-lt"/>
                <a:cs typeface="+mn-lt"/>
              </a:rPr>
              <a:t> w </a:t>
            </a:r>
            <a:r>
              <a:rPr lang="en-US" sz="2400" dirty="0" err="1">
                <a:ea typeface="+mn-lt"/>
                <a:cs typeface="+mn-lt"/>
              </a:rPr>
              <a:t>ciepło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dostarczane</a:t>
            </a:r>
            <a:r>
              <a:rPr lang="en-US" sz="2400" dirty="0">
                <a:ea typeface="+mn-lt"/>
                <a:cs typeface="+mn-lt"/>
              </a:rPr>
              <a:t> do </a:t>
            </a:r>
            <a:r>
              <a:rPr lang="en-US" sz="2400" dirty="0" err="1">
                <a:ea typeface="+mn-lt"/>
                <a:cs typeface="+mn-lt"/>
              </a:rPr>
              <a:t>Zakładu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Energetyki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Cieplnej</a:t>
            </a:r>
            <a:r>
              <a:rPr lang="en-US" sz="2400" dirty="0">
                <a:ea typeface="+mn-lt"/>
                <a:cs typeface="+mn-lt"/>
              </a:rPr>
              <a:t>. </a:t>
            </a:r>
            <a:r>
              <a:rPr lang="en-US" sz="2400" dirty="0" err="1">
                <a:ea typeface="+mn-lt"/>
                <a:cs typeface="+mn-lt"/>
              </a:rPr>
              <a:t>Wydobywanie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ciepła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geotermalnego</a:t>
            </a:r>
            <a:r>
              <a:rPr lang="en-US" sz="2400" dirty="0">
                <a:ea typeface="+mn-lt"/>
                <a:cs typeface="+mn-lt"/>
              </a:rPr>
              <a:t> </a:t>
            </a:r>
            <a:br>
              <a:rPr lang="en-US" sz="2400" dirty="0">
                <a:ea typeface="+mn-lt"/>
                <a:cs typeface="+mn-lt"/>
              </a:rPr>
            </a:br>
            <a:r>
              <a:rPr lang="en-US" sz="2400" dirty="0" err="1">
                <a:ea typeface="+mn-lt"/>
                <a:cs typeface="+mn-lt"/>
              </a:rPr>
              <a:t>nie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wiąże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się</a:t>
            </a:r>
            <a:r>
              <a:rPr lang="en-US" sz="2400" dirty="0">
                <a:ea typeface="+mn-lt"/>
                <a:cs typeface="+mn-lt"/>
              </a:rPr>
              <a:t> z </a:t>
            </a:r>
            <a:r>
              <a:rPr lang="en-US" sz="2400" dirty="0" err="1">
                <a:ea typeface="+mn-lt"/>
                <a:cs typeface="+mn-lt"/>
              </a:rPr>
              <a:t>emisją</a:t>
            </a:r>
            <a:r>
              <a:rPr lang="en-US" sz="2400" dirty="0">
                <a:ea typeface="+mn-lt"/>
                <a:cs typeface="+mn-lt"/>
              </a:rPr>
              <a:t> CO</a:t>
            </a:r>
            <a:r>
              <a:rPr lang="en-US" sz="2400" baseline="-25000" dirty="0">
                <a:ea typeface="+mn-lt"/>
                <a:cs typeface="+mn-lt"/>
              </a:rPr>
              <a:t>2</a:t>
            </a:r>
            <a:r>
              <a:rPr lang="en-US" sz="2400" dirty="0">
                <a:ea typeface="+mn-lt"/>
                <a:cs typeface="+mn-lt"/>
              </a:rPr>
              <a:t> do </a:t>
            </a:r>
            <a:r>
              <a:rPr lang="en-US" sz="2400" dirty="0" err="1">
                <a:ea typeface="+mn-lt"/>
                <a:cs typeface="+mn-lt"/>
              </a:rPr>
              <a:t>atmosfery</a:t>
            </a:r>
            <a:r>
              <a:rPr lang="en-US" sz="2400" dirty="0">
                <a:ea typeface="+mn-lt"/>
                <a:cs typeface="+mn-lt"/>
              </a:rPr>
              <a:t>, a </a:t>
            </a:r>
            <a:r>
              <a:rPr lang="en-US" sz="2400" dirty="0" err="1">
                <a:ea typeface="+mn-lt"/>
                <a:cs typeface="+mn-lt"/>
              </a:rPr>
              <a:t>źródło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energii</a:t>
            </a:r>
            <a:r>
              <a:rPr lang="en-US" sz="2400" dirty="0">
                <a:ea typeface="+mn-lt"/>
                <a:cs typeface="+mn-lt"/>
              </a:rPr>
              <a:t> jest </a:t>
            </a:r>
            <a:r>
              <a:rPr lang="en-US" sz="2400" dirty="0" err="1">
                <a:ea typeface="+mn-lt"/>
                <a:cs typeface="+mn-lt"/>
              </a:rPr>
              <a:t>pewne</a:t>
            </a:r>
            <a:r>
              <a:rPr lang="en-US" sz="2400" dirty="0">
                <a:ea typeface="+mn-lt"/>
                <a:cs typeface="+mn-lt"/>
              </a:rPr>
              <a:t> </a:t>
            </a:r>
            <a:br>
              <a:rPr lang="en-US" sz="2400" dirty="0">
                <a:ea typeface="+mn-lt"/>
                <a:cs typeface="+mn-lt"/>
              </a:rPr>
            </a:br>
            <a:r>
              <a:rPr lang="en-US" sz="2400" dirty="0" err="1">
                <a:ea typeface="+mn-lt"/>
                <a:cs typeface="+mn-lt"/>
              </a:rPr>
              <a:t>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nieprzerwane</a:t>
            </a:r>
            <a:r>
              <a:rPr lang="en-US" sz="2400" dirty="0">
                <a:ea typeface="+mn-lt"/>
                <a:cs typeface="+mn-lt"/>
              </a:rPr>
              <a:t>. </a:t>
            </a:r>
            <a:r>
              <a:rPr lang="en-US" sz="2400" dirty="0" err="1">
                <a:ea typeface="+mn-lt"/>
                <a:cs typeface="+mn-lt"/>
              </a:rPr>
              <a:t>Realizacja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projektu</a:t>
            </a:r>
            <a:r>
              <a:rPr lang="en-US" sz="2400" dirty="0">
                <a:ea typeface="+mn-lt"/>
                <a:cs typeface="+mn-lt"/>
              </a:rPr>
              <a:t> w </a:t>
            </a:r>
            <a:r>
              <a:rPr lang="en-US" sz="2400" dirty="0" err="1">
                <a:ea typeface="+mn-lt"/>
                <a:cs typeface="+mn-lt"/>
              </a:rPr>
              <a:t>Pabianicach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może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ograniczyć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wydatki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miejskiej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spółki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ciepłowniczej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na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zakup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certyfikatów</a:t>
            </a:r>
            <a:r>
              <a:rPr lang="en-US" sz="2400" dirty="0">
                <a:ea typeface="+mn-lt"/>
                <a:cs typeface="+mn-lt"/>
              </a:rPr>
              <a:t> do </a:t>
            </a:r>
            <a:r>
              <a:rPr lang="en-US" sz="2400" dirty="0" err="1">
                <a:ea typeface="+mn-lt"/>
                <a:cs typeface="+mn-lt"/>
              </a:rPr>
              <a:t>prawa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emisji</a:t>
            </a:r>
            <a:r>
              <a:rPr lang="en-US" sz="2400" dirty="0">
                <a:ea typeface="+mn-lt"/>
                <a:cs typeface="+mn-lt"/>
              </a:rPr>
              <a:t> CO2. </a:t>
            </a:r>
            <a:r>
              <a:rPr lang="en-US" sz="2400" dirty="0" err="1">
                <a:ea typeface="+mn-lt"/>
                <a:cs typeface="+mn-lt"/>
              </a:rPr>
              <a:t>Zakład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Energetyki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Cieplnej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i</a:t>
            </a:r>
            <a:r>
              <a:rPr lang="en-US" sz="2400" dirty="0">
                <a:ea typeface="+mn-lt"/>
                <a:cs typeface="+mn-lt"/>
              </a:rPr>
              <a:t> Geothermal Energy Resources </a:t>
            </a:r>
            <a:r>
              <a:rPr lang="en-US" sz="2400" dirty="0" err="1">
                <a:ea typeface="+mn-lt"/>
                <a:cs typeface="+mn-lt"/>
              </a:rPr>
              <a:t>rozmawiają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także</a:t>
            </a:r>
            <a:r>
              <a:rPr lang="en-US" sz="2400" dirty="0">
                <a:ea typeface="+mn-lt"/>
                <a:cs typeface="+mn-lt"/>
              </a:rPr>
              <a:t> o </a:t>
            </a:r>
            <a:r>
              <a:rPr lang="en-US" sz="2400" dirty="0" err="1">
                <a:ea typeface="+mn-lt"/>
                <a:cs typeface="+mn-lt"/>
              </a:rPr>
              <a:t>wykorzystaniu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energii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geotermalnej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dla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potrzeb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zespołu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basenów</a:t>
            </a:r>
            <a:r>
              <a:rPr lang="en-US" sz="2400" dirty="0">
                <a:ea typeface="+mn-lt"/>
                <a:cs typeface="+mn-lt"/>
              </a:rPr>
              <a:t> w </a:t>
            </a:r>
            <a:r>
              <a:rPr lang="en-US" sz="2400" dirty="0" err="1">
                <a:ea typeface="+mn-lt"/>
                <a:cs typeface="+mn-lt"/>
              </a:rPr>
              <a:t>Pabianicach</a:t>
            </a:r>
            <a:r>
              <a:rPr lang="en-US" sz="2400" dirty="0">
                <a:ea typeface="+mn-lt"/>
                <a:cs typeface="+mn-lt"/>
              </a:rPr>
              <a:t>. GER ma </a:t>
            </a:r>
            <a:r>
              <a:rPr lang="en-US" sz="2400" dirty="0" err="1">
                <a:ea typeface="+mn-lt"/>
                <a:cs typeface="+mn-lt"/>
              </a:rPr>
              <a:t>doświadczenie</a:t>
            </a:r>
            <a:r>
              <a:rPr lang="en-US" sz="2400" dirty="0">
                <a:ea typeface="+mn-lt"/>
                <a:cs typeface="+mn-lt"/>
              </a:rPr>
              <a:t> w </a:t>
            </a:r>
            <a:r>
              <a:rPr lang="en-US" sz="2400" dirty="0" err="1">
                <a:ea typeface="+mn-lt"/>
                <a:cs typeface="+mn-lt"/>
              </a:rPr>
              <a:t>projektowaniu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nadzorowaniu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kompleksów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rekreacyjno-basenowych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wykorzystujących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wody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geotermalne</a:t>
            </a:r>
            <a:r>
              <a:rPr lang="en-US" sz="2400" dirty="0">
                <a:ea typeface="+mn-lt"/>
                <a:cs typeface="+mn-lt"/>
              </a:rPr>
              <a:t>.</a:t>
            </a:r>
            <a:endParaRPr lang="en-US" sz="24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34867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6">
            <a:extLst>
              <a:ext uri="{FF2B5EF4-FFF2-40B4-BE49-F238E27FC236}">
                <a16:creationId xmlns:a16="http://schemas.microsoft.com/office/drawing/2014/main" id="{5EBC18B6-E5C3-4AD1-97A4-E6A3477A0B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18">
            <a:extLst>
              <a:ext uri="{FF2B5EF4-FFF2-40B4-BE49-F238E27FC236}">
                <a16:creationId xmlns:a16="http://schemas.microsoft.com/office/drawing/2014/main" id="{136A4AB6-B72B-4CC6-ADCF-BE807B6C3D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039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B7A4C82-0B70-EA09-7906-3203C95890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621" b="8649"/>
          <a:stretch/>
        </p:blipFill>
        <p:spPr>
          <a:xfrm>
            <a:off x="7684008" y="1"/>
            <a:ext cx="4507992" cy="224028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35D540D-9486-4236-952A-F72DC52D79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7CA5D-AA8A-836D-A1E1-54C7BD9D6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264" y="923310"/>
            <a:ext cx="6595168" cy="52580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dirty="0" smtClean="0">
                <a:ea typeface="+mn-lt"/>
                <a:cs typeface="+mn-lt"/>
              </a:rPr>
              <a:t>„</a:t>
            </a:r>
            <a:r>
              <a:rPr lang="en-US" dirty="0" smtClean="0">
                <a:ea typeface="+mn-lt"/>
                <a:cs typeface="+mn-lt"/>
              </a:rPr>
              <a:t>Po </a:t>
            </a:r>
            <a:r>
              <a:rPr lang="en-US" dirty="0" err="1">
                <a:ea typeface="+mn-lt"/>
                <a:cs typeface="+mn-lt"/>
              </a:rPr>
              <a:t>wykonaniu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badań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mamy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pewność</a:t>
            </a:r>
            <a:r>
              <a:rPr lang="en-US" dirty="0">
                <a:ea typeface="+mn-lt"/>
                <a:cs typeface="+mn-lt"/>
              </a:rPr>
              <a:t>, </a:t>
            </a:r>
            <a:br>
              <a:rPr lang="en-US" dirty="0">
                <a:ea typeface="+mn-lt"/>
                <a:cs typeface="+mn-lt"/>
              </a:rPr>
            </a:br>
            <a:r>
              <a:rPr lang="en-US" dirty="0" err="1">
                <a:ea typeface="+mn-lt"/>
                <a:cs typeface="+mn-lt"/>
              </a:rPr>
              <a:t>że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źródła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znajdujące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się</a:t>
            </a:r>
            <a:r>
              <a:rPr lang="en-US" dirty="0">
                <a:ea typeface="+mn-lt"/>
                <a:cs typeface="+mn-lt"/>
              </a:rPr>
              <a:t> pod </a:t>
            </a:r>
            <a:r>
              <a:rPr lang="en-US" dirty="0" err="1">
                <a:ea typeface="+mn-lt"/>
                <a:cs typeface="+mn-lt"/>
              </a:rPr>
              <a:t>Pabianicami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dają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nam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nie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tylko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możliwość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wykorzystania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geotermię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wypoczynkową</a:t>
            </a:r>
            <a:r>
              <a:rPr lang="en-US" dirty="0">
                <a:ea typeface="+mn-lt"/>
                <a:cs typeface="+mn-lt"/>
              </a:rPr>
              <a:t>, ale </a:t>
            </a:r>
            <a:r>
              <a:rPr lang="en-US" dirty="0" err="1">
                <a:ea typeface="+mn-lt"/>
                <a:cs typeface="+mn-lt"/>
              </a:rPr>
              <a:t>także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pozyskanie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energii</a:t>
            </a:r>
            <a:r>
              <a:rPr lang="en-US" dirty="0">
                <a:ea typeface="+mn-lt"/>
                <a:cs typeface="+mn-lt"/>
              </a:rPr>
              <a:t> do </a:t>
            </a:r>
            <a:r>
              <a:rPr lang="en-US" dirty="0" err="1">
                <a:ea typeface="+mn-lt"/>
                <a:cs typeface="+mn-lt"/>
              </a:rPr>
              <a:t>geotermii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grzewczej</a:t>
            </a:r>
            <a:r>
              <a:rPr lang="en-US" dirty="0">
                <a:ea typeface="+mn-lt"/>
                <a:cs typeface="+mn-lt"/>
              </a:rPr>
              <a:t>. Mamy </a:t>
            </a:r>
            <a:r>
              <a:rPr lang="en-US" dirty="0" err="1">
                <a:ea typeface="+mn-lt"/>
                <a:cs typeface="+mn-lt"/>
              </a:rPr>
              <a:t>źródła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geotermalne</a:t>
            </a:r>
            <a:r>
              <a:rPr lang="en-US" dirty="0">
                <a:ea typeface="+mn-lt"/>
                <a:cs typeface="+mn-lt"/>
              </a:rPr>
              <a:t> o </a:t>
            </a:r>
            <a:r>
              <a:rPr lang="en-US" dirty="0" err="1">
                <a:ea typeface="+mn-lt"/>
                <a:cs typeface="+mn-lt"/>
              </a:rPr>
              <a:t>temperaturze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około</a:t>
            </a:r>
            <a:r>
              <a:rPr lang="en-US" dirty="0">
                <a:ea typeface="+mn-lt"/>
                <a:cs typeface="+mn-lt"/>
              </a:rPr>
              <a:t> 74 </a:t>
            </a:r>
            <a:r>
              <a:rPr lang="en-US" dirty="0" err="1">
                <a:ea typeface="+mn-lt"/>
                <a:cs typeface="+mn-lt"/>
              </a:rPr>
              <a:t>stopni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Celsjusza</a:t>
            </a:r>
            <a:r>
              <a:rPr lang="en-US" dirty="0">
                <a:ea typeface="+mn-lt"/>
                <a:cs typeface="+mn-lt"/>
              </a:rPr>
              <a:t>. </a:t>
            </a:r>
            <a:br>
              <a:rPr lang="en-US" dirty="0">
                <a:ea typeface="+mn-lt"/>
                <a:cs typeface="+mn-lt"/>
              </a:rPr>
            </a:br>
            <a:r>
              <a:rPr lang="en-US" dirty="0" err="1">
                <a:ea typeface="+mn-lt"/>
                <a:cs typeface="+mn-lt"/>
              </a:rPr>
              <a:t>Rozpocząłem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rozmowy</a:t>
            </a:r>
            <a:r>
              <a:rPr lang="en-US" dirty="0">
                <a:ea typeface="+mn-lt"/>
                <a:cs typeface="+mn-lt"/>
              </a:rPr>
              <a:t> ze </a:t>
            </a:r>
            <a:r>
              <a:rPr lang="en-US" dirty="0" err="1">
                <a:ea typeface="+mn-lt"/>
                <a:cs typeface="+mn-lt"/>
              </a:rPr>
              <a:t>spółką</a:t>
            </a:r>
            <a:r>
              <a:rPr lang="en-US" dirty="0">
                <a:ea typeface="+mn-lt"/>
                <a:cs typeface="+mn-lt"/>
              </a:rPr>
              <a:t> Geothermal, </a:t>
            </a:r>
            <a:r>
              <a:rPr lang="en-US" dirty="0" err="1">
                <a:ea typeface="+mn-lt"/>
                <a:cs typeface="+mn-lt"/>
              </a:rPr>
              <a:t>dlatego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że</a:t>
            </a:r>
            <a:r>
              <a:rPr lang="en-US" dirty="0">
                <a:ea typeface="+mn-lt"/>
                <a:cs typeface="+mn-lt"/>
              </a:rPr>
              <a:t> ma </a:t>
            </a:r>
            <a:r>
              <a:rPr lang="en-US" dirty="0" err="1">
                <a:ea typeface="+mn-lt"/>
                <a:cs typeface="+mn-lt"/>
              </a:rPr>
              <a:t>już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sukcesy</a:t>
            </a:r>
            <a:r>
              <a:rPr lang="en-US" dirty="0">
                <a:ea typeface="+mn-lt"/>
                <a:cs typeface="+mn-lt"/>
              </a:rPr>
              <a:t> w </a:t>
            </a:r>
            <a:r>
              <a:rPr lang="en-US" dirty="0" err="1">
                <a:ea typeface="+mn-lt"/>
                <a:cs typeface="+mn-lt"/>
              </a:rPr>
              <a:t>tej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branży</a:t>
            </a:r>
            <a:r>
              <a:rPr lang="en-US" dirty="0">
                <a:ea typeface="+mn-lt"/>
                <a:cs typeface="+mn-lt"/>
              </a:rPr>
              <a:t> – </a:t>
            </a:r>
            <a:r>
              <a:rPr lang="en-US" dirty="0" err="1">
                <a:ea typeface="+mn-lt"/>
                <a:cs typeface="+mn-lt"/>
              </a:rPr>
              <a:t>mówi</a:t>
            </a:r>
            <a:r>
              <a:rPr lang="en-US" dirty="0">
                <a:ea typeface="+mn-lt"/>
                <a:cs typeface="+mn-lt"/>
              </a:rPr>
              <a:t> Krzysztof </a:t>
            </a:r>
            <a:r>
              <a:rPr lang="en-US" dirty="0" err="1" smtClean="0">
                <a:ea typeface="+mn-lt"/>
                <a:cs typeface="+mn-lt"/>
              </a:rPr>
              <a:t>Ciebiada</a:t>
            </a:r>
            <a:r>
              <a:rPr lang="pl-PL" dirty="0" smtClean="0">
                <a:ea typeface="+mn-lt"/>
                <a:cs typeface="+mn-lt"/>
              </a:rPr>
              <a:t>…”</a:t>
            </a:r>
          </a:p>
          <a:p>
            <a:pPr marL="0" indent="0">
              <a:buNone/>
            </a:pPr>
            <a:r>
              <a:rPr lang="pl-PL" dirty="0" smtClean="0">
                <a:ea typeface="+mn-lt"/>
                <a:cs typeface="+mn-lt"/>
              </a:rPr>
              <a:t>Czy doczekamy się realizacji pomysłu?</a:t>
            </a:r>
            <a:endParaRPr lang="en-US" dirty="0">
              <a:cs typeface="Calibri" panose="020F0502020204030204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F46ED88-AB4C-33ED-677F-5198542D3D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3"/>
          <a:stretch/>
        </p:blipFill>
        <p:spPr>
          <a:xfrm>
            <a:off x="7684008" y="2308860"/>
            <a:ext cx="4507992" cy="224028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A5542C3-19B4-B5CE-D076-7A82715987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652"/>
          <a:stretch/>
        </p:blipFill>
        <p:spPr>
          <a:xfrm>
            <a:off x="7684008" y="4617720"/>
            <a:ext cx="4507992" cy="22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919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4F5DE8-6A3E-E690-C51E-00992C52D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Bezpośrednie wykorzystanie par lub złóż geotermalnych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92ACE4F-8181-2935-B4B9-63DC100F8D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890169"/>
            <a:ext cx="7214616" cy="505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778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9" name="Rectangle 88">
            <a:extLst>
              <a:ext uri="{FF2B5EF4-FFF2-40B4-BE49-F238E27FC236}">
                <a16:creationId xmlns:a16="http://schemas.microsoft.com/office/drawing/2014/main" id="{5EBC18B6-E5C3-4AD1-97A4-E6A3477A0B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226562-71F9-46AA-6AFC-18BE6D114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56" y="1078992"/>
            <a:ext cx="6634245" cy="1545336"/>
          </a:xfrm>
        </p:spPr>
        <p:txBody>
          <a:bodyPr anchor="b">
            <a:normAutofit fontScale="90000"/>
          </a:bodyPr>
          <a:lstStyle/>
          <a:p>
            <a:r>
              <a:rPr lang="en-US" sz="5200" b="1" dirty="0" err="1">
                <a:cs typeface="Calibri Light"/>
              </a:rPr>
              <a:t>Podsumowanie</a:t>
            </a:r>
            <a:r>
              <a:rPr lang="en-US" sz="5200" b="1" dirty="0">
                <a:cs typeface="Calibri Light"/>
              </a:rPr>
              <a:t>, </a:t>
            </a:r>
            <a:r>
              <a:rPr lang="en-US" sz="5200" b="1" dirty="0" err="1">
                <a:cs typeface="Calibri Light"/>
              </a:rPr>
              <a:t>rozmowy</a:t>
            </a:r>
            <a:r>
              <a:rPr lang="en-US" sz="5200" b="1" dirty="0">
                <a:cs typeface="Calibri Light"/>
              </a:rPr>
              <a:t> z </a:t>
            </a:r>
            <a:r>
              <a:rPr lang="en-US" sz="5200" b="1" dirty="0" err="1">
                <a:cs typeface="Calibri Light"/>
              </a:rPr>
              <a:t>mieszkańcami</a:t>
            </a:r>
            <a:r>
              <a:rPr lang="en-US" sz="5200" b="1" dirty="0">
                <a:cs typeface="Calibri Light"/>
              </a:rPr>
              <a:t> </a:t>
            </a:r>
            <a:r>
              <a:rPr lang="en-US" sz="5200" b="1" dirty="0" err="1">
                <a:cs typeface="Calibri Light"/>
              </a:rPr>
              <a:t>Pabianic</a:t>
            </a:r>
            <a:r>
              <a:rPr lang="en-US" sz="5200" dirty="0">
                <a:cs typeface="Calibri Light"/>
              </a:rPr>
              <a:t> 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136A4AB6-B72B-4CC6-ADCF-BE807B6C3D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039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4" name="Picture 84">
            <a:extLst>
              <a:ext uri="{FF2B5EF4-FFF2-40B4-BE49-F238E27FC236}">
                <a16:creationId xmlns:a16="http://schemas.microsoft.com/office/drawing/2014/main" id="{FF7469C3-82AB-823C-DE65-97C981344E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81" b="11268"/>
          <a:stretch/>
        </p:blipFill>
        <p:spPr>
          <a:xfrm>
            <a:off x="7684008" y="1"/>
            <a:ext cx="4507992" cy="2240280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B35D540D-9486-4236-952A-F72DC52D79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92742-C5C7-07BC-6C8A-426933118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7" y="2935136"/>
            <a:ext cx="6272784" cy="28254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cs typeface="Calibri"/>
              </a:rPr>
              <a:t>Przeprowadziliśmy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rozmowy</a:t>
            </a:r>
            <a:r>
              <a:rPr lang="en-US" dirty="0">
                <a:cs typeface="Calibri"/>
              </a:rPr>
              <a:t> </a:t>
            </a:r>
            <a:br>
              <a:rPr lang="en-US" dirty="0">
                <a:cs typeface="Calibri"/>
              </a:rPr>
            </a:br>
            <a:r>
              <a:rPr lang="en-US" dirty="0">
                <a:cs typeface="Calibri"/>
              </a:rPr>
              <a:t>z </a:t>
            </a:r>
            <a:r>
              <a:rPr lang="en-US" dirty="0" err="1">
                <a:cs typeface="Calibri"/>
              </a:rPr>
              <a:t>mieszkańcami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Pabianic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na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temat</a:t>
            </a:r>
            <a:r>
              <a:rPr lang="en-US" dirty="0">
                <a:cs typeface="Calibri"/>
              </a:rPr>
              <a:t>: </a:t>
            </a:r>
            <a:r>
              <a:rPr lang="en-US" dirty="0" err="1">
                <a:cs typeface="Calibri"/>
              </a:rPr>
              <a:t>Czy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według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nich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Pabianice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są</a:t>
            </a:r>
            <a:r>
              <a:rPr lang="en-US" dirty="0">
                <a:cs typeface="Calibri"/>
              </a:rPr>
              <a:t> EKO. </a:t>
            </a:r>
            <a:r>
              <a:rPr lang="en-US" dirty="0" err="1">
                <a:cs typeface="Calibri"/>
              </a:rPr>
              <a:t>Mimo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że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zdania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są</a:t>
            </a:r>
            <a:r>
              <a:rPr lang="en-US" dirty="0">
                <a:cs typeface="Calibri"/>
              </a:rPr>
              <a:t>  </a:t>
            </a:r>
            <a:r>
              <a:rPr lang="en-US" dirty="0" err="1">
                <a:cs typeface="Calibri"/>
              </a:rPr>
              <a:t>podzielone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większość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sądzi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iż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Pabianice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obecnie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nie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są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prekursorem</a:t>
            </a:r>
            <a:r>
              <a:rPr lang="en-US" dirty="0">
                <a:cs typeface="Calibri"/>
              </a:rPr>
              <a:t> </a:t>
            </a:r>
            <a:br>
              <a:rPr lang="en-US" dirty="0">
                <a:cs typeface="Calibri"/>
              </a:rPr>
            </a:br>
            <a:r>
              <a:rPr lang="en-US" dirty="0">
                <a:cs typeface="Calibri"/>
              </a:rPr>
              <a:t>w </a:t>
            </a:r>
            <a:r>
              <a:rPr lang="en-US" dirty="0" err="1">
                <a:cs typeface="Calibri"/>
              </a:rPr>
              <a:t>rozwiązaniach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ekologicznych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natomiast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są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na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dobrej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drodze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ku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temu</a:t>
            </a:r>
            <a:r>
              <a:rPr lang="en-US" dirty="0">
                <a:cs typeface="Calibri"/>
              </a:rPr>
              <a:t>.</a:t>
            </a:r>
          </a:p>
        </p:txBody>
      </p:sp>
      <p:pic>
        <p:nvPicPr>
          <p:cNvPr id="83" name="Picture 83">
            <a:extLst>
              <a:ext uri="{FF2B5EF4-FFF2-40B4-BE49-F238E27FC236}">
                <a16:creationId xmlns:a16="http://schemas.microsoft.com/office/drawing/2014/main" id="{8C98B9E1-5807-A70D-343F-B2994200CC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90"/>
          <a:stretch/>
        </p:blipFill>
        <p:spPr>
          <a:xfrm>
            <a:off x="7684008" y="2308860"/>
            <a:ext cx="4507992" cy="2240280"/>
          </a:xfrm>
          <a:prstGeom prst="rect">
            <a:avLst/>
          </a:prstGeom>
        </p:spPr>
      </p:pic>
      <p:pic>
        <p:nvPicPr>
          <p:cNvPr id="82" name="Picture 82">
            <a:extLst>
              <a:ext uri="{FF2B5EF4-FFF2-40B4-BE49-F238E27FC236}">
                <a16:creationId xmlns:a16="http://schemas.microsoft.com/office/drawing/2014/main" id="{E1D541CA-EB37-CB84-2BF6-237094406B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171" b="18744"/>
          <a:stretch/>
        </p:blipFill>
        <p:spPr>
          <a:xfrm>
            <a:off x="7684008" y="4617720"/>
            <a:ext cx="4507992" cy="22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735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trisce di carta colorate">
            <a:extLst>
              <a:ext uri="{FF2B5EF4-FFF2-40B4-BE49-F238E27FC236}">
                <a16:creationId xmlns:a16="http://schemas.microsoft.com/office/drawing/2014/main" id="{64DFEB38-A698-90DC-9192-BC1983C330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7439" r="-2" b="816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5E6F64-3A48-E042-CFD2-A217B2DB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633900"/>
            <a:ext cx="9144000" cy="47774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Bibliografia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EA51CD-1D7E-483E-E820-B34077E0FA35}"/>
              </a:ext>
            </a:extLst>
          </p:cNvPr>
          <p:cNvSpPr txBox="1"/>
          <p:nvPr/>
        </p:nvSpPr>
        <p:spPr>
          <a:xfrm>
            <a:off x="2911230" y="3458307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C83129-4391-3494-DC32-634D1F93BED5}"/>
              </a:ext>
            </a:extLst>
          </p:cNvPr>
          <p:cNvSpPr txBox="1"/>
          <p:nvPr/>
        </p:nvSpPr>
        <p:spPr>
          <a:xfrm>
            <a:off x="341923" y="1142999"/>
            <a:ext cx="11193583" cy="5262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Calibri"/>
              <a:buChar char="-"/>
            </a:pPr>
            <a:r>
              <a:rPr lang="en-US" sz="2800" dirty="0">
                <a:cs typeface="Calibri"/>
              </a:rPr>
              <a:t>um.pabianice.pl</a:t>
            </a:r>
            <a:endParaRPr lang="en-US" dirty="0">
              <a:cs typeface="Calibri" panose="020F0502020204030204"/>
            </a:endParaRPr>
          </a:p>
          <a:p>
            <a:pPr marL="457200" indent="-457200">
              <a:buFont typeface="Calibri"/>
              <a:buChar char="-"/>
            </a:pPr>
            <a:r>
              <a:rPr lang="en-US" sz="2800" dirty="0">
                <a:cs typeface="Calibri"/>
              </a:rPr>
              <a:t>epainfo.pl</a:t>
            </a:r>
          </a:p>
          <a:p>
            <a:pPr marL="457200" indent="-457200">
              <a:buFont typeface="Calibri"/>
              <a:buChar char="-"/>
            </a:pPr>
            <a:r>
              <a:rPr lang="en-US" sz="2800" dirty="0">
                <a:cs typeface="Calibri"/>
              </a:rPr>
              <a:t>zyciepabianic.pl</a:t>
            </a:r>
          </a:p>
          <a:p>
            <a:pPr marL="457200" indent="-457200">
              <a:buFont typeface="Calibri"/>
              <a:buChar char="-"/>
            </a:pPr>
            <a:r>
              <a:rPr lang="en-US" sz="2800" dirty="0">
                <a:ea typeface="+mn-lt"/>
                <a:cs typeface="+mn-lt"/>
              </a:rPr>
              <a:t>zwik.pabianice.pl</a:t>
            </a:r>
            <a:endParaRPr lang="en-US">
              <a:cs typeface="Calibri" panose="020F0502020204030204"/>
            </a:endParaRPr>
          </a:p>
          <a:p>
            <a:pPr marL="457200" indent="-457200">
              <a:buFont typeface="Calibri"/>
              <a:buChar char="-"/>
            </a:pPr>
            <a:r>
              <a:rPr lang="en-US" sz="2800" dirty="0">
                <a:cs typeface="Calibri"/>
              </a:rPr>
              <a:t>eko-region.pl</a:t>
            </a:r>
            <a:endParaRPr lang="en-US" dirty="0">
              <a:cs typeface="Calibri" panose="020F0502020204030204"/>
            </a:endParaRPr>
          </a:p>
          <a:p>
            <a:pPr marL="457200" indent="-457200">
              <a:buFont typeface="Calibri"/>
              <a:buChar char="-"/>
            </a:pPr>
            <a:r>
              <a:rPr lang="en-US" sz="2800" dirty="0">
                <a:ea typeface="+mn-lt"/>
                <a:cs typeface="+mn-lt"/>
              </a:rPr>
              <a:t>komunikacjapabianice.pl</a:t>
            </a:r>
          </a:p>
          <a:p>
            <a:pPr marL="457200" indent="-457200">
              <a:buFont typeface="Calibri"/>
              <a:buChar char="-"/>
            </a:pPr>
            <a:r>
              <a:rPr lang="en-US" sz="2800" dirty="0">
                <a:cs typeface="Calibri"/>
              </a:rPr>
              <a:t>pabianice.tv</a:t>
            </a:r>
          </a:p>
          <a:p>
            <a:pPr marL="457200" indent="-457200">
              <a:buFont typeface="Calibri"/>
              <a:buChar char="-"/>
            </a:pPr>
            <a:r>
              <a:rPr lang="en-US" sz="2800" dirty="0">
                <a:ea typeface="+mn-lt"/>
                <a:cs typeface="+mn-lt"/>
              </a:rPr>
              <a:t>zec-pabianice.4bip.pl</a:t>
            </a:r>
            <a:endParaRPr lang="en-US" sz="2800" dirty="0">
              <a:cs typeface="Calibri"/>
            </a:endParaRPr>
          </a:p>
          <a:p>
            <a:pPr marL="457200" indent="-457200">
              <a:buFont typeface="Calibri"/>
              <a:buChar char="-"/>
            </a:pPr>
            <a:r>
              <a:rPr lang="en-US" sz="2800" dirty="0">
                <a:ea typeface="+mn-lt"/>
                <a:cs typeface="+mn-lt"/>
              </a:rPr>
              <a:t>centrumtkalnia.pl</a:t>
            </a:r>
            <a:endParaRPr lang="en-US" sz="2800" dirty="0">
              <a:cs typeface="Calibri"/>
            </a:endParaRPr>
          </a:p>
          <a:p>
            <a:pPr marL="457200" indent="-457200">
              <a:buFont typeface="Calibri"/>
              <a:buChar char="-"/>
            </a:pPr>
            <a:r>
              <a:rPr lang="en-US" sz="2800" dirty="0" err="1">
                <a:cs typeface="Calibri"/>
              </a:rPr>
              <a:t>grafika</a:t>
            </a:r>
            <a:r>
              <a:rPr lang="en-US" sz="2800" dirty="0">
                <a:cs typeface="Calibri"/>
              </a:rPr>
              <a:t> google</a:t>
            </a:r>
            <a:endParaRPr lang="en-US">
              <a:cs typeface="Calibri" panose="020F0502020204030204"/>
            </a:endParaRPr>
          </a:p>
          <a:p>
            <a:endParaRPr lang="en-US" sz="2800" dirty="0">
              <a:cs typeface="Calibri"/>
            </a:endParaRPr>
          </a:p>
          <a:p>
            <a:endParaRPr lang="en-US" sz="2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6053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3F9D7D-8B7D-49DF-AA94-0A9A8D6710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838596" y="1327668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274246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542F99-57FC-2D56-A5E8-9DC89A51A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981" y="2452526"/>
            <a:ext cx="4248318" cy="195294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DZIĘKUJEMY ZA UWAGĘ</a:t>
            </a:r>
            <a:r>
              <a:rPr lang="en-US" sz="36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A3CF4-3884-B843-A9DA-E4730EFAE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7565" y="4557900"/>
            <a:ext cx="2442690" cy="915772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kern="1200">
                <a:solidFill>
                  <a:srgbClr val="080808"/>
                </a:solidFill>
                <a:latin typeface="+mn-lt"/>
                <a:ea typeface="+mn-ea"/>
                <a:cs typeface="+mn-cs"/>
              </a:rPr>
              <a:t>Łukasz Kubik, Kamil Wyciszkiewicz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D6E3EFD-925A-40CD-8E14-FDD4E6DDC6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7170340" cy="5062213"/>
          </a:xfrm>
          <a:custGeom>
            <a:avLst/>
            <a:gdLst>
              <a:gd name="connsiteX0" fmla="*/ 7170340 w 7170340"/>
              <a:gd name="connsiteY0" fmla="*/ 0 h 5062213"/>
              <a:gd name="connsiteX1" fmla="*/ 7170340 w 7170340"/>
              <a:gd name="connsiteY1" fmla="*/ 2954084 h 5062213"/>
              <a:gd name="connsiteX2" fmla="*/ 5062211 w 7170340"/>
              <a:gd name="connsiteY2" fmla="*/ 5062213 h 5062213"/>
              <a:gd name="connsiteX3" fmla="*/ 0 w 7170340"/>
              <a:gd name="connsiteY3" fmla="*/ 2 h 5062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70340" h="5062213">
                <a:moveTo>
                  <a:pt x="7170340" y="0"/>
                </a:moveTo>
                <a:lnTo>
                  <a:pt x="7170340" y="2954084"/>
                </a:lnTo>
                <a:lnTo>
                  <a:pt x="5062211" y="5062213"/>
                </a:lnTo>
                <a:lnTo>
                  <a:pt x="0" y="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AB3E3B1-0D36-D664-0541-96205C2A3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696" y="319314"/>
            <a:ext cx="2525486" cy="252548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A91C067-F707-44D1-A9C2-9913E6ADC6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11832" y="4010957"/>
            <a:ext cx="870888" cy="87088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329D9A-3D48-4B69-939D-2A480F1478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61203" y="5394406"/>
            <a:ext cx="856138" cy="85613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5CC4CB-7B78-480A-A0AE-A8A35C08E1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314455" y="5398229"/>
            <a:ext cx="381459" cy="381459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580C66-5435-4F00-873E-679D3D5049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675779" y="5848285"/>
            <a:ext cx="714978" cy="71497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B4AFD177-1A38-4FAE-87D4-840AE22C86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2600" y="5474491"/>
            <a:ext cx="2767017" cy="1383509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74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50E2B3EE-29DE-0064-1D06-F58E834AB5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02" r="-2" b="1016"/>
          <a:stretch/>
        </p:blipFill>
        <p:spPr>
          <a:xfrm>
            <a:off x="6015107" y="-1"/>
            <a:ext cx="6176895" cy="293795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3E2B5EC-918A-7877-1599-A7E01BFB47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9126"/>
          <a:stretch/>
        </p:blipFill>
        <p:spPr>
          <a:xfrm>
            <a:off x="4203638" y="2937953"/>
            <a:ext cx="7988360" cy="3920047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6367AE-5A3C-C133-6F05-BAC31A2E7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en-US" sz="4100" b="1" dirty="0" err="1">
                <a:cs typeface="Calibri Light"/>
              </a:rPr>
              <a:t>Ekologiczna</a:t>
            </a:r>
            <a:r>
              <a:rPr lang="en-US" sz="4100" b="1" dirty="0">
                <a:cs typeface="Calibri Light"/>
              </a:rPr>
              <a:t> </a:t>
            </a:r>
            <a:r>
              <a:rPr lang="en-US" sz="4100" b="1" dirty="0" err="1">
                <a:cs typeface="Calibri Light"/>
              </a:rPr>
              <a:t>inwestycja</a:t>
            </a:r>
            <a:r>
              <a:rPr lang="en-US" sz="4100" b="1" dirty="0">
                <a:cs typeface="Calibri Light"/>
              </a:rPr>
              <a:t> w </a:t>
            </a:r>
            <a:r>
              <a:rPr lang="en-US" sz="4100" b="1" dirty="0" err="1">
                <a:cs typeface="Calibri Light"/>
              </a:rPr>
              <a:t>Pabianicach</a:t>
            </a:r>
            <a:r>
              <a:rPr lang="en-US" sz="4100" dirty="0">
                <a:cs typeface="Calibri Light"/>
              </a:rPr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5C9CD-E564-BB48-B0CC-CCFE6B919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5" y="2003062"/>
            <a:ext cx="4889114" cy="407620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 err="1">
                <a:ea typeface="+mn-lt"/>
                <a:cs typeface="+mn-lt"/>
              </a:rPr>
              <a:t>Ekologiczne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osiedle</a:t>
            </a:r>
            <a:r>
              <a:rPr lang="en-US" sz="2400" dirty="0">
                <a:ea typeface="+mn-lt"/>
                <a:cs typeface="+mn-lt"/>
              </a:rPr>
              <a:t> - </a:t>
            </a:r>
            <a:r>
              <a:rPr lang="en-US" sz="2400" dirty="0" err="1">
                <a:ea typeface="+mn-lt"/>
                <a:cs typeface="+mn-lt"/>
              </a:rPr>
              <a:t>Przy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ul</a:t>
            </a:r>
            <a:r>
              <a:rPr lang="en-US" sz="2400" dirty="0">
                <a:ea typeface="+mn-lt"/>
                <a:cs typeface="+mn-lt"/>
              </a:rPr>
              <a:t>. </a:t>
            </a:r>
            <a:r>
              <a:rPr lang="en-US" sz="2400" dirty="0" err="1">
                <a:ea typeface="+mn-lt"/>
                <a:cs typeface="+mn-lt"/>
              </a:rPr>
              <a:t>Jutrzkowickiej</a:t>
            </a:r>
            <a:r>
              <a:rPr lang="en-US" sz="2400" dirty="0">
                <a:ea typeface="+mn-lt"/>
                <a:cs typeface="+mn-lt"/>
              </a:rPr>
              <a:t> 46 </a:t>
            </a:r>
            <a:r>
              <a:rPr lang="en-US" sz="2400" dirty="0" err="1">
                <a:ea typeface="+mn-lt"/>
                <a:cs typeface="+mn-lt"/>
              </a:rPr>
              <a:t>powstaje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osiedle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dwupoziomowych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apartamentowców</a:t>
            </a:r>
            <a:r>
              <a:rPr lang="en-US" sz="2400" dirty="0">
                <a:ea typeface="+mn-lt"/>
                <a:cs typeface="+mn-lt"/>
              </a:rPr>
              <a:t> – </a:t>
            </a:r>
            <a:r>
              <a:rPr lang="en-US" sz="2400" dirty="0" err="1">
                <a:ea typeface="+mn-lt"/>
                <a:cs typeface="+mn-lt"/>
              </a:rPr>
              <a:t>Zielony</a:t>
            </a:r>
            <a:r>
              <a:rPr lang="en-US" sz="2400" dirty="0">
                <a:ea typeface="+mn-lt"/>
                <a:cs typeface="+mn-lt"/>
              </a:rPr>
              <a:t> Bugaj. </a:t>
            </a:r>
            <a:r>
              <a:rPr lang="en-US" sz="2400" dirty="0" err="1">
                <a:ea typeface="+mn-lt"/>
                <a:cs typeface="+mn-lt"/>
              </a:rPr>
              <a:t>Inwestor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na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pierwszym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miejscu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stawia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na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ekologię</a:t>
            </a:r>
            <a:r>
              <a:rPr lang="en-US" sz="2400" dirty="0">
                <a:ea typeface="+mn-lt"/>
                <a:cs typeface="+mn-lt"/>
              </a:rPr>
              <a:t>, co </a:t>
            </a:r>
            <a:r>
              <a:rPr lang="en-US" sz="2400" dirty="0" err="1">
                <a:ea typeface="+mn-lt"/>
                <a:cs typeface="+mn-lt"/>
              </a:rPr>
              <a:t>ważne</a:t>
            </a:r>
            <a:r>
              <a:rPr lang="en-US" sz="2400" dirty="0">
                <a:ea typeface="+mn-lt"/>
                <a:cs typeface="+mn-lt"/>
              </a:rPr>
              <a:t>, </a:t>
            </a:r>
            <a:r>
              <a:rPr lang="en-US" sz="2400" dirty="0" err="1">
                <a:ea typeface="+mn-lt"/>
                <a:cs typeface="+mn-lt"/>
              </a:rPr>
              <a:t>osiedle</a:t>
            </a:r>
            <a:r>
              <a:rPr lang="en-US" sz="2400" dirty="0">
                <a:ea typeface="+mn-lt"/>
                <a:cs typeface="+mn-lt"/>
              </a:rPr>
              <a:t> ma </a:t>
            </a:r>
            <a:r>
              <a:rPr lang="en-US" sz="2400" dirty="0" err="1">
                <a:ea typeface="+mn-lt"/>
                <a:cs typeface="+mn-lt"/>
              </a:rPr>
              <a:t>być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ekologiczne</a:t>
            </a:r>
            <a:r>
              <a:rPr lang="en-US" sz="2400" dirty="0">
                <a:ea typeface="+mn-lt"/>
                <a:cs typeface="+mn-lt"/>
              </a:rPr>
              <a:t>. </a:t>
            </a:r>
            <a:r>
              <a:rPr lang="en-US" sz="2400" dirty="0" err="1">
                <a:ea typeface="+mn-lt"/>
                <a:cs typeface="+mn-lt"/>
              </a:rPr>
              <a:t>Zaplanowane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są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instalacje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fotowoltaiczne</a:t>
            </a:r>
            <a:r>
              <a:rPr lang="en-US" sz="2400" dirty="0">
                <a:ea typeface="+mn-lt"/>
                <a:cs typeface="+mn-lt"/>
              </a:rPr>
              <a:t>, </a:t>
            </a:r>
            <a:r>
              <a:rPr lang="en-US" sz="2400" dirty="0" err="1">
                <a:ea typeface="+mn-lt"/>
                <a:cs typeface="+mn-lt"/>
              </a:rPr>
              <a:t>pompy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ciepła</a:t>
            </a:r>
            <a:r>
              <a:rPr lang="en-US" sz="2400" dirty="0">
                <a:ea typeface="+mn-lt"/>
                <a:cs typeface="+mn-lt"/>
              </a:rPr>
              <a:t> </a:t>
            </a:r>
            <a:br>
              <a:rPr lang="en-US" sz="2400" dirty="0">
                <a:ea typeface="+mn-lt"/>
                <a:cs typeface="+mn-lt"/>
              </a:rPr>
            </a:br>
            <a:r>
              <a:rPr lang="en-US" sz="2400" dirty="0" err="1">
                <a:ea typeface="+mn-lt"/>
                <a:cs typeface="+mn-lt"/>
              </a:rPr>
              <a:t>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ładowarki</a:t>
            </a:r>
            <a:r>
              <a:rPr lang="en-US" sz="2400" dirty="0">
                <a:ea typeface="+mn-lt"/>
                <a:cs typeface="+mn-lt"/>
              </a:rPr>
              <a:t> do </a:t>
            </a:r>
            <a:r>
              <a:rPr lang="en-US" sz="2400" dirty="0" err="1">
                <a:ea typeface="+mn-lt"/>
                <a:cs typeface="+mn-lt"/>
              </a:rPr>
              <a:t>aut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elektrycznych</a:t>
            </a:r>
            <a:r>
              <a:rPr lang="en-US" sz="2400" dirty="0">
                <a:ea typeface="+mn-lt"/>
                <a:cs typeface="+mn-lt"/>
              </a:rPr>
              <a:t>. </a:t>
            </a:r>
            <a:r>
              <a:rPr lang="en-US" sz="2400" dirty="0" err="1">
                <a:ea typeface="+mn-lt"/>
                <a:cs typeface="+mn-lt"/>
              </a:rPr>
              <a:t>Takie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rozwiązania</a:t>
            </a:r>
            <a:r>
              <a:rPr lang="en-US" sz="2400" dirty="0">
                <a:ea typeface="+mn-lt"/>
                <a:cs typeface="+mn-lt"/>
              </a:rPr>
              <a:t> w </a:t>
            </a:r>
            <a:r>
              <a:rPr lang="en-US" sz="2400" dirty="0" err="1">
                <a:ea typeface="+mn-lt"/>
                <a:cs typeface="+mn-lt"/>
              </a:rPr>
              <a:t>znacznym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stopniu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ograniczają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koszty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eksploatacyjne</a:t>
            </a:r>
            <a:r>
              <a:rPr lang="en-US" sz="2400" dirty="0">
                <a:ea typeface="+mn-lt"/>
                <a:cs typeface="+mn-lt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99059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8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1D7CB68-04D4-0A52-564C-F1D88DD73B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40" r="1" b="1"/>
          <a:stretch/>
        </p:blipFill>
        <p:spPr>
          <a:xfrm>
            <a:off x="603671" y="-1"/>
            <a:ext cx="11588329" cy="6857999"/>
          </a:xfrm>
          <a:prstGeom prst="rect">
            <a:avLst/>
          </a:prstGeom>
        </p:spPr>
      </p:pic>
      <p:sp>
        <p:nvSpPr>
          <p:cNvPr id="38" name="Rectangle 10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F557A2-413C-164F-0C3D-4C1A297C8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33" y="-1118"/>
            <a:ext cx="5476840" cy="214752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bg1"/>
                </a:solidFill>
                <a:cs typeface="Calibri Light"/>
              </a:rPr>
              <a:t>Miejska komunikacja EKO Pabianic 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39" name="Rectangle 12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64DA3-32FF-DB0A-0453-67576FC92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34" y="1455441"/>
            <a:ext cx="4890685" cy="60194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Do </a:t>
            </a:r>
            <a:r>
              <a:rPr lang="en-US" sz="2400" err="1">
                <a:solidFill>
                  <a:schemeClr val="bg1"/>
                </a:solidFill>
                <a:ea typeface="+mn-lt"/>
                <a:cs typeface="+mn-lt"/>
              </a:rPr>
              <a:t>Pabianic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bg1"/>
                </a:solidFill>
                <a:ea typeface="+mn-lt"/>
                <a:cs typeface="+mn-lt"/>
              </a:rPr>
              <a:t>dotarło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 18 </a:t>
            </a:r>
            <a:r>
              <a:rPr lang="en-US" sz="2400" err="1">
                <a:solidFill>
                  <a:schemeClr val="bg1"/>
                </a:solidFill>
                <a:ea typeface="+mn-lt"/>
                <a:cs typeface="+mn-lt"/>
              </a:rPr>
              <a:t>autobusów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bg1"/>
                </a:solidFill>
                <a:ea typeface="+mn-lt"/>
                <a:cs typeface="+mn-lt"/>
              </a:rPr>
              <a:t>hybrydowych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 Solaris. </a:t>
            </a:r>
            <a:b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</a:b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bg1"/>
                </a:solidFill>
                <a:ea typeface="+mn-lt"/>
                <a:cs typeface="+mn-lt"/>
              </a:rPr>
              <a:t>Pabianice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bg1"/>
                </a:solidFill>
                <a:ea typeface="+mn-lt"/>
                <a:cs typeface="+mn-lt"/>
              </a:rPr>
              <a:t>są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bg1"/>
                </a:solidFill>
                <a:ea typeface="+mn-lt"/>
                <a:cs typeface="+mn-lt"/>
              </a:rPr>
              <a:t>pierwszym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bg1"/>
                </a:solidFill>
                <a:ea typeface="+mn-lt"/>
                <a:cs typeface="+mn-lt"/>
              </a:rPr>
              <a:t>miastem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, </a:t>
            </a:r>
            <a:r>
              <a:rPr lang="en-US" sz="2400" err="1">
                <a:solidFill>
                  <a:schemeClr val="bg1"/>
                </a:solidFill>
                <a:ea typeface="+mn-lt"/>
                <a:cs typeface="+mn-lt"/>
              </a:rPr>
              <a:t>które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bg1"/>
                </a:solidFill>
                <a:ea typeface="+mn-lt"/>
                <a:cs typeface="+mn-lt"/>
              </a:rPr>
              <a:t>otrzymuje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bg1"/>
                </a:solidFill>
                <a:ea typeface="+mn-lt"/>
                <a:cs typeface="+mn-lt"/>
              </a:rPr>
              <a:t>pojazdy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 o </a:t>
            </a:r>
            <a:r>
              <a:rPr lang="en-US" sz="2400" err="1">
                <a:solidFill>
                  <a:schemeClr val="bg1"/>
                </a:solidFill>
                <a:ea typeface="+mn-lt"/>
                <a:cs typeface="+mn-lt"/>
              </a:rPr>
              <a:t>nieco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bg1"/>
                </a:solidFill>
                <a:ea typeface="+mn-lt"/>
                <a:cs typeface="+mn-lt"/>
              </a:rPr>
              <a:t>zmienionym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bg1"/>
                </a:solidFill>
                <a:ea typeface="+mn-lt"/>
                <a:cs typeface="+mn-lt"/>
              </a:rPr>
              <a:t>projekcie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, w </a:t>
            </a:r>
            <a:r>
              <a:rPr lang="en-US" sz="2400" err="1">
                <a:solidFill>
                  <a:schemeClr val="bg1"/>
                </a:solidFill>
                <a:ea typeface="+mn-lt"/>
                <a:cs typeface="+mn-lt"/>
              </a:rPr>
              <a:t>nowej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bg1"/>
                </a:solidFill>
                <a:ea typeface="+mn-lt"/>
                <a:cs typeface="+mn-lt"/>
              </a:rPr>
              <a:t>odsłonie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bg1"/>
                </a:solidFill>
                <a:ea typeface="+mn-lt"/>
                <a:cs typeface="+mn-lt"/>
              </a:rPr>
              <a:t>stylistycznej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. </a:t>
            </a:r>
            <a:r>
              <a:rPr lang="en-US" sz="2400" err="1">
                <a:solidFill>
                  <a:schemeClr val="bg1"/>
                </a:solidFill>
                <a:ea typeface="+mn-lt"/>
                <a:cs typeface="+mn-lt"/>
              </a:rPr>
              <a:t>Zakup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bg1"/>
                </a:solidFill>
                <a:ea typeface="+mn-lt"/>
                <a:cs typeface="+mn-lt"/>
              </a:rPr>
              <a:t>nowych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400" err="1">
                <a:solidFill>
                  <a:schemeClr val="bg1"/>
                </a:solidFill>
                <a:ea typeface="+mn-lt"/>
                <a:cs typeface="+mn-lt"/>
              </a:rPr>
              <a:t>autobusów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 jest </a:t>
            </a:r>
            <a:r>
              <a:rPr lang="en-US" sz="2400" err="1">
                <a:solidFill>
                  <a:schemeClr val="bg1"/>
                </a:solidFill>
                <a:ea typeface="+mn-lt"/>
                <a:cs typeface="+mn-lt"/>
              </a:rPr>
              <a:t>realizowany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b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</a:b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w </a:t>
            </a:r>
            <a:r>
              <a:rPr lang="en-US" sz="2400" dirty="0" err="1">
                <a:solidFill>
                  <a:schemeClr val="bg1"/>
                </a:solidFill>
                <a:ea typeface="+mn-lt"/>
                <a:cs typeface="+mn-lt"/>
              </a:rPr>
              <a:t>ramach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+mn-lt"/>
                <a:cs typeface="+mn-lt"/>
              </a:rPr>
              <a:t>projektu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 „</a:t>
            </a:r>
            <a:r>
              <a:rPr lang="en-US" sz="2400" dirty="0" err="1">
                <a:solidFill>
                  <a:schemeClr val="bg1"/>
                </a:solidFill>
                <a:ea typeface="+mn-lt"/>
                <a:cs typeface="+mn-lt"/>
              </a:rPr>
              <a:t>Modernizacja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b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</a:br>
            <a:r>
              <a:rPr lang="en-US" sz="2400" dirty="0" err="1">
                <a:solidFill>
                  <a:schemeClr val="bg1"/>
                </a:solidFill>
                <a:ea typeface="+mn-lt"/>
                <a:cs typeface="+mn-lt"/>
              </a:rPr>
              <a:t>i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+mn-lt"/>
                <a:cs typeface="+mn-lt"/>
              </a:rPr>
              <a:t>rozwój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+mn-lt"/>
                <a:cs typeface="+mn-lt"/>
              </a:rPr>
              <a:t>komunikacji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+mn-lt"/>
                <a:cs typeface="+mn-lt"/>
              </a:rPr>
              <a:t>miejskiej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b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</a:b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w </a:t>
            </a:r>
            <a:r>
              <a:rPr lang="en-US" sz="2400" dirty="0" err="1">
                <a:solidFill>
                  <a:schemeClr val="bg1"/>
                </a:solidFill>
                <a:ea typeface="+mn-lt"/>
                <a:cs typeface="+mn-lt"/>
              </a:rPr>
              <a:t>Pabianicach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”, </a:t>
            </a:r>
            <a:r>
              <a:rPr lang="en-US" sz="2400" dirty="0" err="1">
                <a:solidFill>
                  <a:schemeClr val="bg1"/>
                </a:solidFill>
                <a:ea typeface="+mn-lt"/>
                <a:cs typeface="+mn-lt"/>
              </a:rPr>
              <a:t>na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+mn-lt"/>
                <a:cs typeface="+mn-lt"/>
              </a:rPr>
              <a:t>który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+mn-lt"/>
                <a:cs typeface="+mn-lt"/>
              </a:rPr>
              <a:t>miasto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+mn-lt"/>
                <a:cs typeface="+mn-lt"/>
              </a:rPr>
              <a:t>Pabianice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+mn-lt"/>
                <a:cs typeface="+mn-lt"/>
              </a:rPr>
              <a:t>pozyskało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+mn-lt"/>
                <a:cs typeface="+mn-lt"/>
              </a:rPr>
              <a:t>ponad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 48 </a:t>
            </a:r>
            <a:r>
              <a:rPr lang="en-US" sz="2400" dirty="0" err="1">
                <a:solidFill>
                  <a:schemeClr val="bg1"/>
                </a:solidFill>
                <a:ea typeface="+mn-lt"/>
                <a:cs typeface="+mn-lt"/>
              </a:rPr>
              <a:t>mln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+mn-lt"/>
                <a:cs typeface="+mn-lt"/>
              </a:rPr>
              <a:t>zł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+mn-lt"/>
                <a:cs typeface="+mn-lt"/>
              </a:rPr>
              <a:t>dofinansowania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 ze </a:t>
            </a:r>
            <a:r>
              <a:rPr lang="en-US" sz="2400" dirty="0" err="1">
                <a:solidFill>
                  <a:schemeClr val="bg1"/>
                </a:solidFill>
                <a:ea typeface="+mn-lt"/>
                <a:cs typeface="+mn-lt"/>
              </a:rPr>
              <a:t>środków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+mn-lt"/>
                <a:cs typeface="+mn-lt"/>
              </a:rPr>
              <a:t>Unii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ea typeface="+mn-lt"/>
                <a:cs typeface="+mn-lt"/>
              </a:rPr>
              <a:t>Europejskiej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.</a:t>
            </a:r>
            <a:endParaRPr lang="en-US" sz="2400" dirty="0">
              <a:solidFill>
                <a:schemeClr val="bg1"/>
              </a:solidFill>
              <a:cs typeface="Calibri"/>
            </a:endParaRPr>
          </a:p>
          <a:p>
            <a:endParaRPr lang="en-US" sz="150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8925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844BDE3-E1DD-5FDA-1F83-DBA706E973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58" r="-2" b="10651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3A97800-954B-ECA6-1897-23DBBA3BF0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02" r="-2" b="13110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C160D9-F072-D462-DB85-38DF87562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133" y="48690"/>
            <a:ext cx="4832802" cy="1243584"/>
          </a:xfrm>
        </p:spPr>
        <p:txBody>
          <a:bodyPr>
            <a:normAutofit/>
          </a:bodyPr>
          <a:lstStyle/>
          <a:p>
            <a:r>
              <a:rPr lang="en-US" sz="3400" b="1" dirty="0" err="1">
                <a:cs typeface="Calibri Light"/>
              </a:rPr>
              <a:t>Pabianice</a:t>
            </a:r>
            <a:r>
              <a:rPr lang="en-US" sz="3400" b="1" dirty="0">
                <a:cs typeface="Calibri Light"/>
              </a:rPr>
              <a:t> - </a:t>
            </a:r>
            <a:r>
              <a:rPr lang="en-US" sz="3400" b="1" dirty="0" err="1">
                <a:cs typeface="Calibri Light"/>
              </a:rPr>
              <a:t>Hybryda</a:t>
            </a:r>
            <a:endParaRPr lang="en-US" sz="3400" b="1" dirty="0" err="1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29C92-0F0E-8FE2-7CD3-80080872A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134" y="1096073"/>
            <a:ext cx="5193127" cy="4592427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US" sz="1700">
              <a:cs typeface="Calibri" panose="020F0502020204030204"/>
            </a:endParaRPr>
          </a:p>
          <a:p>
            <a:r>
              <a:rPr lang="en-US" sz="2400" dirty="0" err="1">
                <a:ea typeface="+mn-lt"/>
                <a:cs typeface="+mn-lt"/>
              </a:rPr>
              <a:t>Nowością</a:t>
            </a:r>
            <a:r>
              <a:rPr lang="en-US" sz="2400" dirty="0">
                <a:ea typeface="+mn-lt"/>
                <a:cs typeface="+mn-lt"/>
              </a:rPr>
              <a:t> w </a:t>
            </a:r>
            <a:r>
              <a:rPr lang="en-US" sz="2400" dirty="0" err="1">
                <a:ea typeface="+mn-lt"/>
                <a:cs typeface="+mn-lt"/>
              </a:rPr>
              <a:t>pabianickiej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komunikacji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miejskiej</a:t>
            </a:r>
            <a:r>
              <a:rPr lang="en-US" sz="2400" dirty="0">
                <a:ea typeface="+mn-lt"/>
                <a:cs typeface="+mn-lt"/>
              </a:rPr>
              <a:t> jest </a:t>
            </a:r>
            <a:r>
              <a:rPr lang="en-US" sz="2400" dirty="0" err="1">
                <a:ea typeface="+mn-lt"/>
                <a:cs typeface="+mn-lt"/>
              </a:rPr>
              <a:t>wykorzystanie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napędu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hybrydowego</a:t>
            </a:r>
            <a:r>
              <a:rPr lang="en-US" sz="2400" dirty="0">
                <a:ea typeface="+mn-lt"/>
                <a:cs typeface="+mn-lt"/>
              </a:rPr>
              <a:t>, </a:t>
            </a:r>
            <a:r>
              <a:rPr lang="en-US" sz="2400" dirty="0" err="1">
                <a:ea typeface="+mn-lt"/>
                <a:cs typeface="+mn-lt"/>
              </a:rPr>
              <a:t>łączącego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tradycyjny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silnik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diesla</a:t>
            </a:r>
            <a:r>
              <a:rPr lang="en-US" sz="2400" dirty="0">
                <a:ea typeface="+mn-lt"/>
                <a:cs typeface="+mn-lt"/>
              </a:rPr>
              <a:t> z </a:t>
            </a:r>
            <a:r>
              <a:rPr lang="en-US" sz="2400" dirty="0" err="1">
                <a:ea typeface="+mn-lt"/>
                <a:cs typeface="+mn-lt"/>
              </a:rPr>
              <a:t>silnikiem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elektrycznym</a:t>
            </a:r>
            <a:r>
              <a:rPr lang="en-US" sz="2400" dirty="0">
                <a:ea typeface="+mn-lt"/>
                <a:cs typeface="+mn-lt"/>
              </a:rPr>
              <a:t>. </a:t>
            </a:r>
            <a:r>
              <a:rPr lang="en-US" sz="2400" dirty="0" err="1">
                <a:ea typeface="+mn-lt"/>
                <a:cs typeface="+mn-lt"/>
              </a:rPr>
              <a:t>Silnik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elektryczny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zasilany</a:t>
            </a:r>
            <a:r>
              <a:rPr lang="en-US" sz="2400" dirty="0">
                <a:ea typeface="+mn-lt"/>
                <a:cs typeface="+mn-lt"/>
              </a:rPr>
              <a:t> jest </a:t>
            </a:r>
            <a:r>
              <a:rPr lang="en-US" sz="2400" dirty="0" err="1">
                <a:ea typeface="+mn-lt"/>
                <a:cs typeface="+mn-lt"/>
              </a:rPr>
              <a:t>energią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elektryczną</a:t>
            </a:r>
            <a:r>
              <a:rPr lang="en-US" sz="2400" dirty="0">
                <a:ea typeface="+mn-lt"/>
                <a:cs typeface="+mn-lt"/>
              </a:rPr>
              <a:t> z </a:t>
            </a:r>
            <a:r>
              <a:rPr lang="en-US" sz="2400" dirty="0" err="1">
                <a:ea typeface="+mn-lt"/>
                <a:cs typeface="+mn-lt"/>
              </a:rPr>
              <a:t>magazynu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energii</a:t>
            </a:r>
            <a:r>
              <a:rPr lang="en-US" sz="2400" dirty="0">
                <a:ea typeface="+mn-lt"/>
                <a:cs typeface="+mn-lt"/>
              </a:rPr>
              <a:t>, </a:t>
            </a:r>
            <a:r>
              <a:rPr lang="en-US" sz="2400" dirty="0" err="1">
                <a:ea typeface="+mn-lt"/>
                <a:cs typeface="+mn-lt"/>
              </a:rPr>
              <a:t>który</a:t>
            </a:r>
            <a:r>
              <a:rPr lang="en-US" sz="2400" dirty="0">
                <a:ea typeface="+mn-lt"/>
                <a:cs typeface="+mn-lt"/>
              </a:rPr>
              <a:t> z </a:t>
            </a:r>
            <a:r>
              <a:rPr lang="en-US" sz="2400" dirty="0" err="1">
                <a:ea typeface="+mn-lt"/>
                <a:cs typeface="+mn-lt"/>
              </a:rPr>
              <a:t>kolei</a:t>
            </a:r>
            <a:r>
              <a:rPr lang="en-US" sz="2400" dirty="0">
                <a:ea typeface="+mn-lt"/>
                <a:cs typeface="+mn-lt"/>
              </a:rPr>
              <a:t> jest </a:t>
            </a:r>
            <a:r>
              <a:rPr lang="en-US" sz="2400" dirty="0" err="1">
                <a:ea typeface="+mn-lt"/>
                <a:cs typeface="+mn-lt"/>
              </a:rPr>
              <a:t>ładowany</a:t>
            </a:r>
            <a:r>
              <a:rPr lang="en-US" sz="2400" dirty="0">
                <a:ea typeface="+mn-lt"/>
                <a:cs typeface="+mn-lt"/>
              </a:rPr>
              <a:t> z </a:t>
            </a:r>
            <a:r>
              <a:rPr lang="en-US" sz="2400" dirty="0" err="1">
                <a:ea typeface="+mn-lt"/>
                <a:cs typeface="+mn-lt"/>
              </a:rPr>
              <a:t>generatora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prądu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napędzanego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silnikiem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wysokoprężnym</a:t>
            </a:r>
            <a:r>
              <a:rPr lang="en-US" sz="2400" dirty="0">
                <a:ea typeface="+mn-lt"/>
                <a:cs typeface="+mn-lt"/>
              </a:rPr>
              <a:t> o </a:t>
            </a:r>
            <a:r>
              <a:rPr lang="en-US" sz="2400" dirty="0" err="1">
                <a:ea typeface="+mn-lt"/>
                <a:cs typeface="+mn-lt"/>
              </a:rPr>
              <a:t>niewielkiej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pojemności</a:t>
            </a:r>
            <a:r>
              <a:rPr lang="en-US" sz="2400" dirty="0">
                <a:ea typeface="+mn-lt"/>
                <a:cs typeface="+mn-lt"/>
              </a:rPr>
              <a:t>.</a:t>
            </a:r>
            <a:endParaRPr lang="en-US" sz="2400" dirty="0">
              <a:cs typeface="Calibri"/>
            </a:endParaRPr>
          </a:p>
          <a:p>
            <a:r>
              <a:rPr lang="en-US" sz="2400" dirty="0" err="1">
                <a:ea typeface="+mn-lt"/>
                <a:cs typeface="+mn-lt"/>
              </a:rPr>
              <a:t>Podczas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hamowania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odzyskiwana</a:t>
            </a:r>
            <a:r>
              <a:rPr lang="en-US" sz="2400" dirty="0">
                <a:ea typeface="+mn-lt"/>
                <a:cs typeface="+mn-lt"/>
              </a:rPr>
              <a:t> </a:t>
            </a:r>
            <a:br>
              <a:rPr lang="en-US" sz="2400" dirty="0">
                <a:ea typeface="+mn-lt"/>
                <a:cs typeface="+mn-lt"/>
              </a:rPr>
            </a:br>
            <a:r>
              <a:rPr lang="en-US" sz="2400" dirty="0">
                <a:ea typeface="+mn-lt"/>
                <a:cs typeface="+mn-lt"/>
              </a:rPr>
              <a:t>jest </a:t>
            </a:r>
            <a:r>
              <a:rPr lang="en-US" sz="2400" dirty="0" err="1">
                <a:ea typeface="+mn-lt"/>
                <a:cs typeface="+mn-lt"/>
              </a:rPr>
              <a:t>energia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kinetyczna</a:t>
            </a:r>
            <a:r>
              <a:rPr lang="en-US" sz="2400" dirty="0">
                <a:ea typeface="+mn-lt"/>
                <a:cs typeface="+mn-lt"/>
              </a:rPr>
              <a:t>, a </a:t>
            </a:r>
            <a:r>
              <a:rPr lang="en-US" sz="2400" dirty="0" err="1">
                <a:ea typeface="+mn-lt"/>
                <a:cs typeface="+mn-lt"/>
              </a:rPr>
              <a:t>następnie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zamieniana</a:t>
            </a:r>
            <a:r>
              <a:rPr lang="en-US" sz="2400" dirty="0">
                <a:ea typeface="+mn-lt"/>
                <a:cs typeface="+mn-lt"/>
              </a:rPr>
              <a:t> w </a:t>
            </a:r>
            <a:r>
              <a:rPr lang="en-US" sz="2400" dirty="0" err="1">
                <a:ea typeface="+mn-lt"/>
                <a:cs typeface="+mn-lt"/>
              </a:rPr>
              <a:t>energię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elektryczną</a:t>
            </a:r>
            <a:r>
              <a:rPr lang="en-US" sz="2400" dirty="0">
                <a:ea typeface="+mn-lt"/>
                <a:cs typeface="+mn-lt"/>
              </a:rPr>
              <a:t> </a:t>
            </a:r>
            <a:br>
              <a:rPr lang="en-US" sz="2400" dirty="0">
                <a:ea typeface="+mn-lt"/>
                <a:cs typeface="+mn-lt"/>
              </a:rPr>
            </a:br>
            <a:r>
              <a:rPr lang="en-US" sz="2400" dirty="0" err="1">
                <a:ea typeface="+mn-lt"/>
                <a:cs typeface="+mn-lt"/>
              </a:rPr>
              <a:t>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gromadzona</a:t>
            </a:r>
            <a:r>
              <a:rPr lang="en-US" sz="2400" dirty="0">
                <a:ea typeface="+mn-lt"/>
                <a:cs typeface="+mn-lt"/>
              </a:rPr>
              <a:t> w </a:t>
            </a:r>
            <a:r>
              <a:rPr lang="en-US" sz="2400" dirty="0" err="1">
                <a:ea typeface="+mn-lt"/>
                <a:cs typeface="+mn-lt"/>
              </a:rPr>
              <a:t>superkondensatorach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na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dachu</a:t>
            </a:r>
            <a:r>
              <a:rPr lang="en-US" sz="2400" dirty="0">
                <a:ea typeface="+mn-lt"/>
                <a:cs typeface="+mn-lt"/>
              </a:rPr>
              <a:t>.</a:t>
            </a:r>
            <a:endParaRPr lang="en-US" sz="2400" dirty="0"/>
          </a:p>
          <a:p>
            <a:endParaRPr lang="en-US" sz="17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289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7" name="Rectangle 53">
            <a:extLst>
              <a:ext uri="{FF2B5EF4-FFF2-40B4-BE49-F238E27FC236}">
                <a16:creationId xmlns:a16="http://schemas.microsoft.com/office/drawing/2014/main" id="{E0F901BB-7A9C-4782-8C5A-6C87181334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55">
            <a:extLst>
              <a:ext uri="{FF2B5EF4-FFF2-40B4-BE49-F238E27FC236}">
                <a16:creationId xmlns:a16="http://schemas.microsoft.com/office/drawing/2014/main" id="{8613BD32-1832-419B-B375-14DAB288BF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5266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4E93FA-04D1-6A20-F087-8FC9EEA93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283" y="-338299"/>
            <a:ext cx="6155576" cy="1495968"/>
          </a:xfrm>
        </p:spPr>
        <p:txBody>
          <a:bodyPr anchor="ctr">
            <a:normAutofit/>
          </a:bodyPr>
          <a:lstStyle/>
          <a:p>
            <a:r>
              <a:rPr lang="en-US" sz="4200" b="1">
                <a:ea typeface="+mj-lt"/>
                <a:cs typeface="+mj-lt"/>
              </a:rPr>
              <a:t>Hybryda</a:t>
            </a:r>
            <a:endParaRPr lang="en-US" sz="4200"/>
          </a:p>
        </p:txBody>
      </p:sp>
      <p:grpSp>
        <p:nvGrpSpPr>
          <p:cNvPr id="89" name="Group 57">
            <a:extLst>
              <a:ext uri="{FF2B5EF4-FFF2-40B4-BE49-F238E27FC236}">
                <a16:creationId xmlns:a16="http://schemas.microsoft.com/office/drawing/2014/main" id="{80502334-5514-42B6-9B5A-09A1BF6C31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719049"/>
            <a:ext cx="242107" cy="1340860"/>
            <a:chOff x="56167" y="899960"/>
            <a:chExt cx="242107" cy="1340860"/>
          </a:xfrm>
        </p:grpSpPr>
        <p:sp>
          <p:nvSpPr>
            <p:cNvPr id="59" name="Rectangle 2">
              <a:extLst>
                <a:ext uri="{FF2B5EF4-FFF2-40B4-BE49-F238E27FC236}">
                  <a16:creationId xmlns:a16="http://schemas.microsoft.com/office/drawing/2014/main" id="{5421613B-5518-43AB-8CF4-E11660F650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59">
              <a:extLst>
                <a:ext uri="{FF2B5EF4-FFF2-40B4-BE49-F238E27FC236}">
                  <a16:creationId xmlns:a16="http://schemas.microsoft.com/office/drawing/2014/main" id="{69D46798-8812-4D9E-B799-2C180FA52E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2">
              <a:extLst>
                <a:ext uri="{FF2B5EF4-FFF2-40B4-BE49-F238E27FC236}">
                  <a16:creationId xmlns:a16="http://schemas.microsoft.com/office/drawing/2014/main" id="{E8FD45F3-60EE-45D5-B4F8-6E44739368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59">
              <a:extLst>
                <a:ext uri="{FF2B5EF4-FFF2-40B4-BE49-F238E27FC236}">
                  <a16:creationId xmlns:a16="http://schemas.microsoft.com/office/drawing/2014/main" id="{58584D90-B7C0-4061-8668-E82E01769D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2">
              <a:extLst>
                <a:ext uri="{FF2B5EF4-FFF2-40B4-BE49-F238E27FC236}">
                  <a16:creationId xmlns:a16="http://schemas.microsoft.com/office/drawing/2014/main" id="{AA4C7832-F906-4B01-81FC-C269997250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59">
              <a:extLst>
                <a:ext uri="{FF2B5EF4-FFF2-40B4-BE49-F238E27FC236}">
                  <a16:creationId xmlns:a16="http://schemas.microsoft.com/office/drawing/2014/main" id="{6734917D-6096-4F12-8DAD-2E608BD49A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2">
              <a:extLst>
                <a:ext uri="{FF2B5EF4-FFF2-40B4-BE49-F238E27FC236}">
                  <a16:creationId xmlns:a16="http://schemas.microsoft.com/office/drawing/2014/main" id="{726D41DE-02D0-4060-9451-4D15DFBB97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59">
              <a:extLst>
                <a:ext uri="{FF2B5EF4-FFF2-40B4-BE49-F238E27FC236}">
                  <a16:creationId xmlns:a16="http://schemas.microsoft.com/office/drawing/2014/main" id="{C40F679F-C204-42EF-977A-5EDE9977FD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2">
              <a:extLst>
                <a:ext uri="{FF2B5EF4-FFF2-40B4-BE49-F238E27FC236}">
                  <a16:creationId xmlns:a16="http://schemas.microsoft.com/office/drawing/2014/main" id="{523723A6-F84E-428B-8C75-6604E95A9A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59">
              <a:extLst>
                <a:ext uri="{FF2B5EF4-FFF2-40B4-BE49-F238E27FC236}">
                  <a16:creationId xmlns:a16="http://schemas.microsoft.com/office/drawing/2014/main" id="{F7A2A286-75CB-4CB6-91C1-AE8BDF2D1D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2">
              <a:extLst>
                <a:ext uri="{FF2B5EF4-FFF2-40B4-BE49-F238E27FC236}">
                  <a16:creationId xmlns:a16="http://schemas.microsoft.com/office/drawing/2014/main" id="{4963AFED-0806-44A0-8FFA-5CC55D6418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59">
              <a:extLst>
                <a:ext uri="{FF2B5EF4-FFF2-40B4-BE49-F238E27FC236}">
                  <a16:creationId xmlns:a16="http://schemas.microsoft.com/office/drawing/2014/main" id="{36C7B061-9EBF-407F-B401-58386AA5B12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2">
              <a:extLst>
                <a:ext uri="{FF2B5EF4-FFF2-40B4-BE49-F238E27FC236}">
                  <a16:creationId xmlns:a16="http://schemas.microsoft.com/office/drawing/2014/main" id="{99D524F7-85FC-474C-8F49-E5C3327AAD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59">
              <a:extLst>
                <a:ext uri="{FF2B5EF4-FFF2-40B4-BE49-F238E27FC236}">
                  <a16:creationId xmlns:a16="http://schemas.microsoft.com/office/drawing/2014/main" id="{FF269923-8197-4398-A7FE-ACD16B739F9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2">
              <a:extLst>
                <a:ext uri="{FF2B5EF4-FFF2-40B4-BE49-F238E27FC236}">
                  <a16:creationId xmlns:a16="http://schemas.microsoft.com/office/drawing/2014/main" id="{C9FDAC4E-A0E9-4B02-AE8B-CBDBDF18F7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59">
              <a:extLst>
                <a:ext uri="{FF2B5EF4-FFF2-40B4-BE49-F238E27FC236}">
                  <a16:creationId xmlns:a16="http://schemas.microsoft.com/office/drawing/2014/main" id="{387FFA66-3F54-4ED2-A0BA-E541E0E0D3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2">
              <a:extLst>
                <a:ext uri="{FF2B5EF4-FFF2-40B4-BE49-F238E27FC236}">
                  <a16:creationId xmlns:a16="http://schemas.microsoft.com/office/drawing/2014/main" id="{4EC8757B-51BE-41EF-B4C1-70E5C71E9C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59">
              <a:extLst>
                <a:ext uri="{FF2B5EF4-FFF2-40B4-BE49-F238E27FC236}">
                  <a16:creationId xmlns:a16="http://schemas.microsoft.com/office/drawing/2014/main" id="{D8F6E1FE-5C65-401B-AE75-95AAD635412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2">
              <a:extLst>
                <a:ext uri="{FF2B5EF4-FFF2-40B4-BE49-F238E27FC236}">
                  <a16:creationId xmlns:a16="http://schemas.microsoft.com/office/drawing/2014/main" id="{D0F4DB1A-6A84-4376-8997-1F23136E97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59">
              <a:extLst>
                <a:ext uri="{FF2B5EF4-FFF2-40B4-BE49-F238E27FC236}">
                  <a16:creationId xmlns:a16="http://schemas.microsoft.com/office/drawing/2014/main" id="{74B4AF8C-413A-4BAB-9BD1-2240526351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740332E-A978-28AB-9525-9AF1C5BF3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898" y="777052"/>
            <a:ext cx="7542806" cy="56655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ea typeface="+mn-lt"/>
                <a:cs typeface="+mn-lt"/>
              </a:rPr>
              <a:t>System Stop-and-Go </a:t>
            </a:r>
            <a:r>
              <a:rPr lang="en-US" sz="2400" dirty="0" err="1">
                <a:ea typeface="+mn-lt"/>
                <a:cs typeface="+mn-lt"/>
              </a:rPr>
              <a:t>całkowicie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wyłącza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pracę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silnika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spalinowego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podczas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postoju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na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przystanku</a:t>
            </a:r>
            <a:r>
              <a:rPr lang="en-US" sz="2400" dirty="0">
                <a:ea typeface="+mn-lt"/>
                <a:cs typeface="+mn-lt"/>
              </a:rPr>
              <a:t> </a:t>
            </a:r>
            <a:br>
              <a:rPr lang="en-US" sz="2400" dirty="0">
                <a:ea typeface="+mn-lt"/>
                <a:cs typeface="+mn-lt"/>
              </a:rPr>
            </a:br>
            <a:r>
              <a:rPr lang="en-US" sz="2400" dirty="0" err="1">
                <a:ea typeface="+mn-lt"/>
                <a:cs typeface="+mn-lt"/>
              </a:rPr>
              <a:t>oraz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umożliwia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opuszczenie</a:t>
            </a:r>
            <a:r>
              <a:rPr lang="en-US" sz="2400" dirty="0">
                <a:ea typeface="+mn-lt"/>
                <a:cs typeface="+mn-lt"/>
              </a:rPr>
              <a:t> go w </a:t>
            </a:r>
            <a:r>
              <a:rPr lang="en-US" sz="2400" dirty="0" err="1">
                <a:ea typeface="+mn-lt"/>
                <a:cs typeface="+mn-lt"/>
              </a:rPr>
              <a:t>trybie</a:t>
            </a:r>
            <a:r>
              <a:rPr lang="en-US" sz="2400" dirty="0">
                <a:ea typeface="+mn-lt"/>
                <a:cs typeface="+mn-lt"/>
              </a:rPr>
              <a:t> </a:t>
            </a:r>
            <a:br>
              <a:rPr lang="en-US" sz="2400" dirty="0">
                <a:ea typeface="+mn-lt"/>
                <a:cs typeface="+mn-lt"/>
              </a:rPr>
            </a:br>
            <a:r>
              <a:rPr lang="en-US" sz="2400" dirty="0" err="1">
                <a:ea typeface="+mn-lt"/>
                <a:cs typeface="+mn-lt"/>
              </a:rPr>
              <a:t>bezemisyjnym</a:t>
            </a:r>
            <a:r>
              <a:rPr lang="en-US" sz="2400" dirty="0">
                <a:ea typeface="+mn-lt"/>
                <a:cs typeface="+mn-lt"/>
              </a:rPr>
              <a:t> – z </a:t>
            </a:r>
            <a:r>
              <a:rPr lang="en-US" sz="2400" dirty="0" err="1">
                <a:ea typeface="+mn-lt"/>
                <a:cs typeface="+mn-lt"/>
              </a:rPr>
              <a:t>wykorzystaniem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energii</a:t>
            </a:r>
            <a:r>
              <a:rPr lang="en-US" sz="2400" dirty="0">
                <a:ea typeface="+mn-lt"/>
                <a:cs typeface="+mn-lt"/>
              </a:rPr>
              <a:t>, </a:t>
            </a:r>
            <a:r>
              <a:rPr lang="en-US" sz="2400" dirty="0" err="1">
                <a:ea typeface="+mn-lt"/>
                <a:cs typeface="+mn-lt"/>
              </a:rPr>
              <a:t>zgromadzonej</a:t>
            </a:r>
            <a:r>
              <a:rPr lang="en-US" sz="2400" dirty="0">
                <a:ea typeface="+mn-lt"/>
                <a:cs typeface="+mn-lt"/>
              </a:rPr>
              <a:t> w </a:t>
            </a:r>
            <a:r>
              <a:rPr lang="en-US" sz="2400" dirty="0" err="1">
                <a:ea typeface="+mn-lt"/>
                <a:cs typeface="+mn-lt"/>
              </a:rPr>
              <a:t>superkondensatorach</a:t>
            </a:r>
            <a:r>
              <a:rPr lang="en-US" sz="2400" dirty="0">
                <a:ea typeface="+mn-lt"/>
                <a:cs typeface="+mn-lt"/>
              </a:rPr>
              <a:t>. </a:t>
            </a:r>
            <a:r>
              <a:rPr lang="en-US" sz="2400" dirty="0" err="1">
                <a:ea typeface="+mn-lt"/>
                <a:cs typeface="+mn-lt"/>
              </a:rPr>
              <a:t>Umożliwia</a:t>
            </a:r>
            <a:r>
              <a:rPr lang="en-US" sz="2400" dirty="0">
                <a:ea typeface="+mn-lt"/>
                <a:cs typeface="+mn-lt"/>
              </a:rPr>
              <a:t> to </a:t>
            </a:r>
            <a:r>
              <a:rPr lang="en-US" sz="2400" dirty="0" err="1">
                <a:ea typeface="+mn-lt"/>
                <a:cs typeface="+mn-lt"/>
              </a:rPr>
              <a:t>cichy</a:t>
            </a:r>
            <a:r>
              <a:rPr lang="en-US" sz="2400" dirty="0">
                <a:ea typeface="+mn-lt"/>
                <a:cs typeface="+mn-lt"/>
              </a:rPr>
              <a:t>, </a:t>
            </a:r>
            <a:r>
              <a:rPr lang="en-US" sz="2400" dirty="0" err="1">
                <a:ea typeface="+mn-lt"/>
                <a:cs typeface="+mn-lt"/>
              </a:rPr>
              <a:t>niemal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bezszelestny</a:t>
            </a:r>
            <a:r>
              <a:rPr lang="en-US" sz="2400" dirty="0">
                <a:ea typeface="+mn-lt"/>
                <a:cs typeface="+mn-lt"/>
              </a:rPr>
              <a:t>, </a:t>
            </a:r>
            <a:r>
              <a:rPr lang="en-US" sz="2400" dirty="0" err="1">
                <a:ea typeface="+mn-lt"/>
                <a:cs typeface="+mn-lt"/>
              </a:rPr>
              <a:t>odjazd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autobusu</a:t>
            </a:r>
            <a:r>
              <a:rPr lang="en-US" sz="2400" dirty="0">
                <a:ea typeface="+mn-lt"/>
                <a:cs typeface="+mn-lt"/>
              </a:rPr>
              <a:t> z </a:t>
            </a:r>
            <a:r>
              <a:rPr lang="en-US" sz="2400" dirty="0" err="1">
                <a:ea typeface="+mn-lt"/>
                <a:cs typeface="+mn-lt"/>
              </a:rPr>
              <a:t>przystanku</a:t>
            </a:r>
            <a:r>
              <a:rPr lang="en-US" sz="2400" dirty="0">
                <a:ea typeface="+mn-lt"/>
                <a:cs typeface="+mn-lt"/>
              </a:rPr>
              <a:t>. </a:t>
            </a:r>
            <a:r>
              <a:rPr lang="en-US" sz="2400" dirty="0" err="1">
                <a:ea typeface="+mn-lt"/>
                <a:cs typeface="+mn-lt"/>
              </a:rPr>
              <a:t>Zastosowanie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napędu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hybrydowego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pozwala</a:t>
            </a:r>
            <a:r>
              <a:rPr lang="en-US" sz="2400" dirty="0">
                <a:ea typeface="+mn-lt"/>
                <a:cs typeface="+mn-lt"/>
              </a:rPr>
              <a:t> </a:t>
            </a:r>
            <a:br>
              <a:rPr lang="en-US" sz="2400" dirty="0">
                <a:ea typeface="+mn-lt"/>
                <a:cs typeface="+mn-lt"/>
              </a:rPr>
            </a:br>
            <a:r>
              <a:rPr lang="en-US" sz="2400" dirty="0" err="1">
                <a:ea typeface="+mn-lt"/>
                <a:cs typeface="+mn-lt"/>
              </a:rPr>
              <a:t>na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oszczędności</a:t>
            </a:r>
            <a:r>
              <a:rPr lang="en-US" sz="2400" dirty="0">
                <a:ea typeface="+mn-lt"/>
                <a:cs typeface="+mn-lt"/>
              </a:rPr>
              <a:t> w </a:t>
            </a:r>
            <a:r>
              <a:rPr lang="en-US" sz="2400" dirty="0" err="1">
                <a:ea typeface="+mn-lt"/>
                <a:cs typeface="+mn-lt"/>
              </a:rPr>
              <a:t>zużyciu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paliwa</a:t>
            </a:r>
            <a:r>
              <a:rPr lang="en-US" sz="2400" dirty="0">
                <a:ea typeface="+mn-lt"/>
                <a:cs typeface="+mn-lt"/>
              </a:rPr>
              <a:t>.</a:t>
            </a:r>
            <a:endParaRPr lang="en-US" sz="2400">
              <a:cs typeface="Calibri"/>
            </a:endParaRPr>
          </a:p>
          <a:p>
            <a:pPr marL="0" indent="0">
              <a:buNone/>
            </a:pPr>
            <a:endParaRPr lang="en-US" sz="2400" dirty="0">
              <a:cs typeface="Calibri" panose="020F0502020204030204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DF827721-943C-A193-F171-75C278C8C2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97" r="17574" b="-2"/>
          <a:stretch/>
        </p:blipFill>
        <p:spPr>
          <a:xfrm>
            <a:off x="8244674" y="576072"/>
            <a:ext cx="3161108" cy="2679192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02E221C1-E1B3-E9AC-7A1C-6E27AB2D4C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03" r="10516" b="-3"/>
          <a:stretch/>
        </p:blipFill>
        <p:spPr>
          <a:xfrm>
            <a:off x="8090417" y="3429000"/>
            <a:ext cx="3469622" cy="2679192"/>
          </a:xfrm>
          <a:prstGeom prst="rect">
            <a:avLst/>
          </a:prstGeom>
        </p:spPr>
      </p:pic>
      <p:sp>
        <p:nvSpPr>
          <p:cNvPr id="103" name="Rectangle 79">
            <a:extLst>
              <a:ext uri="{FF2B5EF4-FFF2-40B4-BE49-F238E27FC236}">
                <a16:creationId xmlns:a16="http://schemas.microsoft.com/office/drawing/2014/main" id="{4E6624E0-4F60-48BC-A7A3-E9E39558C6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1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BC62C-011E-1D9B-8A18-CDF8877FF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n-US" sz="3700" b="1" dirty="0" err="1">
                <a:cs typeface="Calibri Light"/>
              </a:rPr>
              <a:t>Ekologiczne</a:t>
            </a:r>
            <a:r>
              <a:rPr lang="en-US" sz="3700" b="1" dirty="0">
                <a:cs typeface="Calibri Light"/>
              </a:rPr>
              <a:t> </a:t>
            </a:r>
            <a:r>
              <a:rPr lang="en-US" sz="3700" b="1" dirty="0" err="1">
                <a:cs typeface="Calibri Light"/>
              </a:rPr>
              <a:t>święta</a:t>
            </a:r>
            <a:r>
              <a:rPr lang="en-US" sz="3700" b="1" dirty="0">
                <a:cs typeface="Calibri Light"/>
              </a:rPr>
              <a:t> w </a:t>
            </a:r>
            <a:r>
              <a:rPr lang="en-US" sz="3700" b="1" dirty="0" err="1">
                <a:cs typeface="Calibri Light"/>
              </a:rPr>
              <a:t>Pabianicach</a:t>
            </a:r>
            <a:r>
              <a:rPr lang="en-US" sz="3700" b="1" dirty="0">
                <a:cs typeface="Calibri Light"/>
              </a:rPr>
              <a:t> </a:t>
            </a:r>
            <a:endParaRPr lang="en-US" sz="37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6DEB9-21C8-87C6-1581-60755F0D7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878" y="2491563"/>
            <a:ext cx="4826838" cy="37854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dirty="0" err="1">
                <a:ea typeface="+mn-lt"/>
                <a:cs typeface="+mn-lt"/>
              </a:rPr>
              <a:t>Każdego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roku</a:t>
            </a:r>
            <a:r>
              <a:rPr lang="en-US" sz="2400" dirty="0">
                <a:ea typeface="+mn-lt"/>
                <a:cs typeface="+mn-lt"/>
              </a:rPr>
              <a:t> w </a:t>
            </a:r>
            <a:r>
              <a:rPr lang="en-US" sz="2400" dirty="0" err="1">
                <a:ea typeface="+mn-lt"/>
                <a:cs typeface="+mn-lt"/>
              </a:rPr>
              <a:t>Pabianicach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odbywa</a:t>
            </a:r>
            <a:r>
              <a:rPr lang="en-US" sz="2400" dirty="0">
                <a:ea typeface="+mn-lt"/>
                <a:cs typeface="+mn-lt"/>
              </a:rPr>
              <a:t> się </a:t>
            </a:r>
            <a:r>
              <a:rPr lang="en-US" sz="2400" dirty="0" err="1">
                <a:ea typeface="+mn-lt"/>
                <a:cs typeface="+mn-lt"/>
              </a:rPr>
              <a:t>poświąteczna</a:t>
            </a:r>
            <a:r>
              <a:rPr lang="en-US" sz="2400" dirty="0">
                <a:ea typeface="+mn-lt"/>
                <a:cs typeface="+mn-lt"/>
              </a:rPr>
              <a:t> </a:t>
            </a:r>
            <a:r>
              <a:rPr lang="en-US" sz="2400" dirty="0" err="1">
                <a:ea typeface="+mn-lt"/>
                <a:cs typeface="+mn-lt"/>
              </a:rPr>
              <a:t>objazdowa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zbiórka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żywych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choinek</a:t>
            </a:r>
            <a:r>
              <a:rPr lang="en-US" sz="2400" dirty="0">
                <a:ea typeface="+mn-lt"/>
                <a:cs typeface="+mn-lt"/>
              </a:rPr>
              <a:t> z </a:t>
            </a:r>
            <a:r>
              <a:rPr lang="en-US" sz="2400" dirty="0" err="1">
                <a:ea typeface="+mn-lt"/>
                <a:cs typeface="+mn-lt"/>
              </a:rPr>
              <a:t>terenu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Miasta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Pabianice</a:t>
            </a:r>
            <a:r>
              <a:rPr lang="en-US" sz="2400" dirty="0">
                <a:ea typeface="+mn-lt"/>
                <a:cs typeface="+mn-lt"/>
              </a:rPr>
              <a:t> TYLKO z </a:t>
            </a:r>
            <a:r>
              <a:rPr lang="en-US" sz="2400" dirty="0" err="1">
                <a:ea typeface="+mn-lt"/>
                <a:cs typeface="+mn-lt"/>
              </a:rPr>
              <a:t>miejsc</a:t>
            </a:r>
            <a:r>
              <a:rPr lang="en-US" sz="2400" dirty="0">
                <a:ea typeface="+mn-lt"/>
                <a:cs typeface="+mn-lt"/>
              </a:rPr>
              <a:t>, </a:t>
            </a:r>
            <a:r>
              <a:rPr lang="en-US" sz="2400" dirty="0" err="1">
                <a:ea typeface="+mn-lt"/>
                <a:cs typeface="+mn-lt"/>
              </a:rPr>
              <a:t>które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zostaną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wcześniej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zgłoszone</a:t>
            </a:r>
            <a:r>
              <a:rPr lang="en-US" sz="2400" dirty="0">
                <a:ea typeface="+mn-lt"/>
                <a:cs typeface="+mn-lt"/>
              </a:rPr>
              <a:t> do </a:t>
            </a:r>
            <a:r>
              <a:rPr lang="en-US" sz="2400" dirty="0" err="1">
                <a:ea typeface="+mn-lt"/>
                <a:cs typeface="+mn-lt"/>
              </a:rPr>
              <a:t>Wydziału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Ochrony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Środowiska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Urzędu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Miejskiego</a:t>
            </a:r>
            <a:r>
              <a:rPr lang="en-US" sz="2400" dirty="0">
                <a:ea typeface="+mn-lt"/>
                <a:cs typeface="+mn-lt"/>
              </a:rPr>
              <a:t> </a:t>
            </a:r>
            <a:br>
              <a:rPr lang="en-US" sz="2400" dirty="0">
                <a:ea typeface="+mn-lt"/>
                <a:cs typeface="+mn-lt"/>
              </a:rPr>
            </a:br>
            <a:r>
              <a:rPr lang="en-US" sz="2400" dirty="0">
                <a:ea typeface="+mn-lt"/>
                <a:cs typeface="+mn-lt"/>
              </a:rPr>
              <a:t>w </a:t>
            </a:r>
            <a:r>
              <a:rPr lang="en-US" sz="2400" dirty="0" err="1">
                <a:ea typeface="+mn-lt"/>
                <a:cs typeface="+mn-lt"/>
              </a:rPr>
              <a:t>Pabianicach</a:t>
            </a:r>
            <a:r>
              <a:rPr lang="en-US" sz="2400" dirty="0">
                <a:ea typeface="+mn-lt"/>
                <a:cs typeface="+mn-lt"/>
              </a:rPr>
              <a:t> w </a:t>
            </a:r>
            <a:r>
              <a:rPr lang="en-US" sz="2400" dirty="0" err="1">
                <a:ea typeface="+mn-lt"/>
                <a:cs typeface="+mn-lt"/>
              </a:rPr>
              <a:t>odpowiednim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terminie</a:t>
            </a:r>
            <a:r>
              <a:rPr lang="en-US" sz="2400" dirty="0">
                <a:ea typeface="+mn-lt"/>
                <a:cs typeface="+mn-lt"/>
              </a:rPr>
              <a:t>.</a:t>
            </a:r>
            <a:endParaRPr lang="en-US" sz="2400" dirty="0">
              <a:cs typeface="Calibri" panose="020F0502020204030204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1EB1E95-8519-CCB7-7F9A-6DF6C7C23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658" y="-3254"/>
            <a:ext cx="4827125" cy="686126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51657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90B5E-E011-B944-3B01-BF606E51E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-230798"/>
            <a:ext cx="11277600" cy="1345101"/>
          </a:xfrm>
        </p:spPr>
        <p:txBody>
          <a:bodyPr/>
          <a:lstStyle/>
          <a:p>
            <a:r>
              <a:rPr lang="en-US" b="1" dirty="0">
                <a:ea typeface="+mj-lt"/>
                <a:cs typeface="+mj-lt"/>
              </a:rPr>
              <a:t>„</a:t>
            </a:r>
            <a:r>
              <a:rPr lang="en-US" b="1" dirty="0" err="1">
                <a:ea typeface="+mj-lt"/>
                <a:cs typeface="+mj-lt"/>
              </a:rPr>
              <a:t>Pabianice</a:t>
            </a:r>
            <a:r>
              <a:rPr lang="en-US" b="1" dirty="0">
                <a:ea typeface="+mj-lt"/>
                <a:cs typeface="+mj-lt"/>
              </a:rPr>
              <a:t> o </a:t>
            </a:r>
            <a:r>
              <a:rPr lang="en-US" b="1" dirty="0" err="1">
                <a:ea typeface="+mj-lt"/>
                <a:cs typeface="+mj-lt"/>
              </a:rPr>
              <a:t>wodę</a:t>
            </a:r>
            <a:r>
              <a:rPr lang="en-US" b="1" dirty="0">
                <a:ea typeface="+mj-lt"/>
                <a:cs typeface="+mj-lt"/>
              </a:rPr>
              <a:t> </a:t>
            </a:r>
            <a:r>
              <a:rPr lang="en-US" b="1" dirty="0" err="1">
                <a:ea typeface="+mj-lt"/>
                <a:cs typeface="+mj-lt"/>
              </a:rPr>
              <a:t>dbają</a:t>
            </a:r>
            <a:r>
              <a:rPr lang="en-US" b="1" dirty="0">
                <a:ea typeface="+mj-lt"/>
                <a:cs typeface="+mj-lt"/>
              </a:rPr>
              <a:t> </a:t>
            </a:r>
            <a:r>
              <a:rPr lang="en-US" b="1" dirty="0" err="1">
                <a:ea typeface="+mj-lt"/>
                <a:cs typeface="+mj-lt"/>
              </a:rPr>
              <a:t>bo</a:t>
            </a:r>
            <a:r>
              <a:rPr lang="en-US" b="1" dirty="0">
                <a:ea typeface="+mj-lt"/>
                <a:cs typeface="+mj-lt"/>
              </a:rPr>
              <a:t> </a:t>
            </a:r>
            <a:r>
              <a:rPr lang="en-US" b="1" dirty="0" err="1">
                <a:ea typeface="+mj-lt"/>
                <a:cs typeface="+mj-lt"/>
              </a:rPr>
              <a:t>środowisko</a:t>
            </a:r>
            <a:r>
              <a:rPr lang="en-US" b="1" dirty="0">
                <a:ea typeface="+mj-lt"/>
                <a:cs typeface="+mj-lt"/>
              </a:rPr>
              <a:t> </a:t>
            </a:r>
            <a:r>
              <a:rPr lang="en-US" b="1" dirty="0" err="1">
                <a:ea typeface="+mj-lt"/>
                <a:cs typeface="+mj-lt"/>
              </a:rPr>
              <a:t>kochają</a:t>
            </a:r>
            <a:r>
              <a:rPr lang="en-US" b="1" dirty="0">
                <a:ea typeface="+mj-lt"/>
                <a:cs typeface="+mj-lt"/>
              </a:rPr>
              <a:t>”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B2C50-E12F-199B-44D9-C1E52C559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892" y="887779"/>
            <a:ext cx="10759830" cy="42438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cs typeface="Calibri"/>
              </a:rPr>
              <a:t>Organizowane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różne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akcje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przez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firmę</a:t>
            </a:r>
            <a:r>
              <a:rPr lang="en-US" dirty="0">
                <a:cs typeface="Calibri"/>
              </a:rPr>
              <a:t> ZWiK w </a:t>
            </a:r>
            <a:r>
              <a:rPr lang="en-US" dirty="0" err="1">
                <a:cs typeface="Calibri"/>
              </a:rPr>
              <a:t>Pabianicach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ku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ekologii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liczba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uczestników</a:t>
            </a:r>
            <a:r>
              <a:rPr lang="en-US" dirty="0">
                <a:cs typeface="Calibri"/>
              </a:rPr>
              <a:t> 8700.</a:t>
            </a:r>
          </a:p>
          <a:p>
            <a:endParaRPr lang="en-US" dirty="0">
              <a:cs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97F0D9E-BF02-347A-8856-2192DA5B1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85" y="1710483"/>
            <a:ext cx="10880968" cy="514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9621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00E976A61D8D940A3CF718A22FA7823" ma:contentTypeVersion="17" ma:contentTypeDescription="Utwórz nowy dokument." ma:contentTypeScope="" ma:versionID="067fd66cfab793caadcb496ea2e95fd2">
  <xsd:schema xmlns:xsd="http://www.w3.org/2001/XMLSchema" xmlns:xs="http://www.w3.org/2001/XMLSchema" xmlns:p="http://schemas.microsoft.com/office/2006/metadata/properties" xmlns:ns2="ac40d51c-c83c-490d-8b73-7ca24c45ab6e" xmlns:ns3="8d334f75-000c-49a0-8cf9-2f89a107f1af" targetNamespace="http://schemas.microsoft.com/office/2006/metadata/properties" ma:root="true" ma:fieldsID="5c3fc0d3914035c1a76cbd8b5c58c05f" ns2:_="" ns3:_="">
    <xsd:import namespace="ac40d51c-c83c-490d-8b73-7ca24c45ab6e"/>
    <xsd:import namespace="8d334f75-000c-49a0-8cf9-2f89a107f1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40d51c-c83c-490d-8b73-7ca24c45ab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Tagi obrazów" ma:readOnly="false" ma:fieldId="{5cf76f15-5ced-4ddc-b409-7134ff3c332f}" ma:taxonomyMulti="true" ma:sspId="c9179282-e8e5-40cd-9704-b9b14dc2a8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334f75-000c-49a0-8cf9-2f89a107f1a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dc7c884-7e46-44c8-b3a5-c249d3f9761a}" ma:internalName="TaxCatchAll" ma:showField="CatchAllData" ma:web="8d334f75-000c-49a0-8cf9-2f89a107f1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C124079-89D8-44F4-9A05-8AEEF4F8AD5E}"/>
</file>

<file path=customXml/itemProps2.xml><?xml version="1.0" encoding="utf-8"?>
<ds:datastoreItem xmlns:ds="http://schemas.openxmlformats.org/officeDocument/2006/customXml" ds:itemID="{19BED395-EE44-42DD-82ED-CA4E62A56105}"/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805</Words>
  <Application>Microsoft Office PowerPoint</Application>
  <PresentationFormat>Panoramiczny</PresentationFormat>
  <Paragraphs>92</Paragraphs>
  <Slides>35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Motyw pakietu Office</vt:lpstr>
      <vt:lpstr>Czy Pabianice są EKO?</vt:lpstr>
      <vt:lpstr>Definicja EKO </vt:lpstr>
      <vt:lpstr>6 CODZIENNYCH PRAKTYK, DZIĘKI KTÓRYM BĘDZIESZ BARDZIEJ EKO</vt:lpstr>
      <vt:lpstr>Ekologiczna inwestycja w Pabianicach </vt:lpstr>
      <vt:lpstr>Miejska komunikacja EKO Pabianic </vt:lpstr>
      <vt:lpstr>Pabianice - Hybryda</vt:lpstr>
      <vt:lpstr>Hybryda</vt:lpstr>
      <vt:lpstr>Ekologiczne święta w Pabianicach </vt:lpstr>
      <vt:lpstr>„Pabianice o wodę dbają bo środowisko kochają”</vt:lpstr>
      <vt:lpstr>Firma ZWiK Pabianice</vt:lpstr>
      <vt:lpstr>Czym jest program „Czyste Powietrze” Pabianice</vt:lpstr>
      <vt:lpstr>Na co można otrzymać wsparcie finansowe w ramach programu „Czyste Powietrze”?</vt:lpstr>
      <vt:lpstr>Ekologiczna oaza dla pszczół Pabianice </vt:lpstr>
      <vt:lpstr>Prezentacja programu PowerPoint</vt:lpstr>
      <vt:lpstr>Wielkogabaryty Pabianice  </vt:lpstr>
      <vt:lpstr>Co dzieje się z odebranymi odpadami?</vt:lpstr>
      <vt:lpstr>Rower dobry wybór</vt:lpstr>
      <vt:lpstr>Prezentacja programu PowerPoint</vt:lpstr>
      <vt:lpstr>Jak wypożyczyć? </vt:lpstr>
      <vt:lpstr>Jednośladem na dworzec </vt:lpstr>
      <vt:lpstr>Prezentacja programu PowerPoint</vt:lpstr>
      <vt:lpstr>Ułatwienie ekologicznego transportu rowerowego</vt:lpstr>
      <vt:lpstr>Prezentacja programu PowerPoint</vt:lpstr>
      <vt:lpstr>Sklep zero waste w Pabianicach </vt:lpstr>
      <vt:lpstr>Prezentacja programu PowerPoint</vt:lpstr>
      <vt:lpstr>Prezentacja programu PowerPoint</vt:lpstr>
      <vt:lpstr>Ekologiczne murale w Pabianicach </vt:lpstr>
      <vt:lpstr>Prezentacja programu PowerPoint</vt:lpstr>
      <vt:lpstr>Współpraca firmy GER z Krakowa i ZEC Pabianice w zakresie ciepła geotermalnego </vt:lpstr>
      <vt:lpstr>Prezentacja programu PowerPoint</vt:lpstr>
      <vt:lpstr>Prezentacja programu PowerPoint</vt:lpstr>
      <vt:lpstr>Bezpośrednie wykorzystanie par lub złóż geotermalnych</vt:lpstr>
      <vt:lpstr>Podsumowanie, rozmowy z mieszkańcami Pabianic </vt:lpstr>
      <vt:lpstr>Bibliografia</vt:lpstr>
      <vt:lpstr>DZIĘKUJEMY ZA UWAGĘ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Biblioteka</cp:lastModifiedBy>
  <cp:revision>846</cp:revision>
  <dcterms:created xsi:type="dcterms:W3CDTF">2023-01-05T19:58:32Z</dcterms:created>
  <dcterms:modified xsi:type="dcterms:W3CDTF">2023-04-26T09:14:13Z</dcterms:modified>
</cp:coreProperties>
</file>